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59" r:id="rId3"/>
    <p:sldId id="260" r:id="rId4"/>
    <p:sldId id="261" r:id="rId5"/>
    <p:sldId id="262" r:id="rId6"/>
    <p:sldId id="263" r:id="rId7"/>
    <p:sldId id="272" r:id="rId8"/>
    <p:sldId id="271" r:id="rId9"/>
    <p:sldId id="265" r:id="rId10"/>
    <p:sldId id="266" r:id="rId11"/>
    <p:sldId id="267" r:id="rId12"/>
    <p:sldId id="270" r:id="rId13"/>
    <p:sldId id="268"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5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gomery, Leah M" initials="MLM" lastIdx="9" clrIdx="0">
    <p:extLst>
      <p:ext uri="{19B8F6BF-5375-455C-9EA6-DF929625EA0E}">
        <p15:presenceInfo xmlns:p15="http://schemas.microsoft.com/office/powerpoint/2012/main" userId="S::lmontgomery@chubb.com::c1ac0607-98f5-48f3-8ef8-f25631958e20" providerId="AD"/>
      </p:ext>
    </p:extLst>
  </p:cmAuthor>
  <p:cmAuthor id="2" name="Curreri, Jason A" initials="CJA" lastIdx="13" clrIdx="1">
    <p:extLst>
      <p:ext uri="{19B8F6BF-5375-455C-9EA6-DF929625EA0E}">
        <p15:presenceInfo xmlns:p15="http://schemas.microsoft.com/office/powerpoint/2012/main" userId="S::Jason.Curreri2@chubb.com::de20c48b-bf89-45de-b466-cb4bc2ca8b2c" providerId="AD"/>
      </p:ext>
    </p:extLst>
  </p:cmAuthor>
  <p:cmAuthor id="3" name="Tansill, David A" initials="TDA" lastIdx="7" clrIdx="2">
    <p:extLst>
      <p:ext uri="{19B8F6BF-5375-455C-9EA6-DF929625EA0E}">
        <p15:presenceInfo xmlns:p15="http://schemas.microsoft.com/office/powerpoint/2012/main" userId="S::David.Tansill@Chubb.com::a5f1b000-e740-47a2-a034-ff181ae9a4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8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0"/>
    <p:restoredTop sz="56628" autoAdjust="0"/>
  </p:normalViewPr>
  <p:slideViewPr>
    <p:cSldViewPr snapToGrid="0" snapToObjects="1" showGuides="1">
      <p:cViewPr varScale="1">
        <p:scale>
          <a:sx n="47" d="100"/>
          <a:sy n="47" d="100"/>
        </p:scale>
        <p:origin x="2036" y="32"/>
      </p:cViewPr>
      <p:guideLst>
        <p:guide orient="horz" pos="3240"/>
        <p:guide pos="5534"/>
      </p:guideLst>
    </p:cSldViewPr>
  </p:slideViewPr>
  <p:notesTextViewPr>
    <p:cViewPr>
      <p:scale>
        <a:sx n="1" d="1"/>
        <a:sy n="1" d="1"/>
      </p:scale>
      <p:origin x="0" y="0"/>
    </p:cViewPr>
  </p:notesTextViewPr>
  <p:notesViewPr>
    <p:cSldViewPr snapToGrid="0" snapToObjects="1">
      <p:cViewPr>
        <p:scale>
          <a:sx n="100" d="100"/>
          <a:sy n="100" d="100"/>
        </p:scale>
        <p:origin x="-1902" y="5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External</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hubb Publico Office" pitchFamily="2"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764-457B-ACA4-3277040DBCAD}"/>
                </c:ext>
              </c:extLst>
            </c:dLbl>
            <c:dLbl>
              <c:idx val="1"/>
              <c:tx>
                <c:rich>
                  <a:bodyPr/>
                  <a:lstStyle/>
                  <a:p>
                    <a:fld id="{B0509F86-D1F6-47B2-9DD6-C9429500BB9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64-457B-ACA4-3277040DBCAD}"/>
                </c:ext>
              </c:extLst>
            </c:dLbl>
            <c:dLbl>
              <c:idx val="2"/>
              <c:tx>
                <c:rich>
                  <a:bodyPr/>
                  <a:lstStyle/>
                  <a:p>
                    <a:fld id="{5DCD2D3D-4611-4B3C-AFB3-0CA1287BEC2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64-457B-ACA4-3277040DBCAD}"/>
                </c:ext>
              </c:extLst>
            </c:dLbl>
            <c:dLbl>
              <c:idx val="3"/>
              <c:tx>
                <c:rich>
                  <a:bodyPr/>
                  <a:lstStyle/>
                  <a:p>
                    <a:fld id="{4FAC70D8-F6D1-4C73-8AB0-E2B3D86FD70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64-457B-ACA4-3277040DBCA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hubb Publico Office"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0%</c:formatCode>
                <c:ptCount val="4"/>
                <c:pt idx="0">
                  <c:v>0.76</c:v>
                </c:pt>
                <c:pt idx="1">
                  <c:v>0.62</c:v>
                </c:pt>
                <c:pt idx="2">
                  <c:v>0.8</c:v>
                </c:pt>
                <c:pt idx="3">
                  <c:v>0.79</c:v>
                </c:pt>
              </c:numCache>
            </c:numRef>
          </c:val>
          <c:extLst>
            <c:ext xmlns:c16="http://schemas.microsoft.com/office/drawing/2014/chart" uri="{C3380CC4-5D6E-409C-BE32-E72D297353CC}">
              <c16:uniqueId val="{00000004-7764-457B-ACA4-3277040DBCAD}"/>
            </c:ext>
          </c:extLst>
        </c:ser>
        <c:ser>
          <c:idx val="1"/>
          <c:order val="1"/>
          <c:tx>
            <c:strRef>
              <c:f>Sheet1!$C$1</c:f>
              <c:strCache>
                <c:ptCount val="1"/>
                <c:pt idx="0">
                  <c:v>Internal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hubb Publico Office"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Sheet1!$C$2:$C$5</c:f>
              <c:numCache>
                <c:formatCode>0%</c:formatCode>
                <c:ptCount val="4"/>
                <c:pt idx="0">
                  <c:v>0.15</c:v>
                </c:pt>
                <c:pt idx="1">
                  <c:v>0.12</c:v>
                </c:pt>
                <c:pt idx="2">
                  <c:v>7.0000000000000007E-2</c:v>
                </c:pt>
                <c:pt idx="3">
                  <c:v>0.08</c:v>
                </c:pt>
              </c:numCache>
            </c:numRef>
          </c:val>
          <c:extLst>
            <c:ext xmlns:c16="http://schemas.microsoft.com/office/drawing/2014/chart" uri="{C3380CC4-5D6E-409C-BE32-E72D297353CC}">
              <c16:uniqueId val="{00000005-7764-457B-ACA4-3277040DBCAD}"/>
            </c:ext>
          </c:extLst>
        </c:ser>
        <c:ser>
          <c:idx val="2"/>
          <c:order val="2"/>
          <c:tx>
            <c:strRef>
              <c:f>Sheet1!$D$1</c:f>
              <c:strCache>
                <c:ptCount val="1"/>
                <c:pt idx="0">
                  <c:v>Partner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hubb Publico Office"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Sheet1!$D$2:$D$5</c:f>
              <c:numCache>
                <c:formatCode>0%</c:formatCode>
                <c:ptCount val="4"/>
                <c:pt idx="0">
                  <c:v>7.0000000000000007E-2</c:v>
                </c:pt>
                <c:pt idx="1">
                  <c:v>0.26</c:v>
                </c:pt>
                <c:pt idx="2">
                  <c:v>0.12</c:v>
                </c:pt>
                <c:pt idx="3">
                  <c:v>0.12</c:v>
                </c:pt>
              </c:numCache>
            </c:numRef>
          </c:val>
          <c:extLst>
            <c:ext xmlns:c16="http://schemas.microsoft.com/office/drawing/2014/chart" uri="{C3380CC4-5D6E-409C-BE32-E72D297353CC}">
              <c16:uniqueId val="{00000006-7764-457B-ACA4-3277040DBCAD}"/>
            </c:ext>
          </c:extLst>
        </c:ser>
        <c:ser>
          <c:idx val="3"/>
          <c:order val="3"/>
          <c:tx>
            <c:strRef>
              <c:f>Sheet1!$E$1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hubb Publico Office"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Sheet1!$E$2:$E$5</c:f>
              <c:numCache>
                <c:formatCode>General</c:formatCode>
                <c:ptCount val="4"/>
              </c:numCache>
            </c:numRef>
          </c:val>
          <c:extLst>
            <c:ext xmlns:c16="http://schemas.microsoft.com/office/drawing/2014/chart" uri="{C3380CC4-5D6E-409C-BE32-E72D297353CC}">
              <c16:uniqueId val="{00000007-7764-457B-ACA4-3277040DBCAD}"/>
            </c:ext>
          </c:extLst>
        </c:ser>
        <c:dLbls>
          <c:showLegendKey val="0"/>
          <c:showVal val="0"/>
          <c:showCatName val="0"/>
          <c:showSerName val="0"/>
          <c:showPercent val="0"/>
          <c:showBubbleSize val="0"/>
        </c:dLbls>
        <c:gapWidth val="219"/>
        <c:overlap val="-27"/>
        <c:axId val="1707899424"/>
        <c:axId val="1707901392"/>
      </c:barChart>
      <c:catAx>
        <c:axId val="170789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ash"/>
            <a:round/>
          </a:ln>
          <a:effectLst/>
        </c:spPr>
        <c:txPr>
          <a:bodyPr rot="-60000000" spcFirstLastPara="1" vertOverflow="ellipsis" vert="horz" wrap="square" anchor="ctr" anchorCtr="1"/>
          <a:lstStyle/>
          <a:p>
            <a:pPr>
              <a:defRPr sz="1197" b="0" i="0" u="none" strike="noStrike" kern="1200" baseline="0">
                <a:solidFill>
                  <a:schemeClr val="bg1"/>
                </a:solidFill>
                <a:latin typeface="Chubb Publico Office" pitchFamily="2" charset="0"/>
                <a:ea typeface="+mn-ea"/>
                <a:cs typeface="+mn-cs"/>
              </a:defRPr>
            </a:pPr>
            <a:endParaRPr lang="en-US"/>
          </a:p>
        </c:txPr>
        <c:crossAx val="1707901392"/>
        <c:crosses val="autoZero"/>
        <c:auto val="1"/>
        <c:lblAlgn val="ctr"/>
        <c:lblOffset val="100"/>
        <c:noMultiLvlLbl val="0"/>
      </c:catAx>
      <c:valAx>
        <c:axId val="170790139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Chubb Publico Office" pitchFamily="2" charset="0"/>
                <a:ea typeface="+mn-ea"/>
                <a:cs typeface="+mn-cs"/>
              </a:defRPr>
            </a:pPr>
            <a:endParaRPr lang="en-US"/>
          </a:p>
        </c:txPr>
        <c:crossAx val="1707899424"/>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External</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hubb Publico Office" pitchFamily="2"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27C-4E9C-A2AB-CDB1B5AC60A0}"/>
                </c:ext>
              </c:extLst>
            </c:dLbl>
            <c:dLbl>
              <c:idx val="1"/>
              <c:tx>
                <c:rich>
                  <a:bodyPr/>
                  <a:lstStyle/>
                  <a:p>
                    <a:fld id="{B0509F86-D1F6-47B2-9DD6-C9429500BB99}"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7C-4E9C-A2AB-CDB1B5AC60A0}"/>
                </c:ext>
              </c:extLst>
            </c:dLbl>
            <c:dLbl>
              <c:idx val="2"/>
              <c:tx>
                <c:rich>
                  <a:bodyPr/>
                  <a:lstStyle/>
                  <a:p>
                    <a:fld id="{5DCD2D3D-4611-4B3C-AFB3-0CA1287BEC2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7C-4E9C-A2AB-CDB1B5AC60A0}"/>
                </c:ext>
              </c:extLst>
            </c:dLbl>
            <c:dLbl>
              <c:idx val="3"/>
              <c:tx>
                <c:rich>
                  <a:bodyPr/>
                  <a:lstStyle/>
                  <a:p>
                    <a:fld id="{4FAC70D8-F6D1-4C73-8AB0-E2B3D86FD70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7C-4E9C-A2AB-CDB1B5AC60A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hubb Publico Office"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0%</c:formatCode>
                <c:ptCount val="4"/>
                <c:pt idx="0">
                  <c:v>0.55000000000000004</c:v>
                </c:pt>
                <c:pt idx="1">
                  <c:v>0.59</c:v>
                </c:pt>
                <c:pt idx="2">
                  <c:v>0.55000000000000004</c:v>
                </c:pt>
                <c:pt idx="3">
                  <c:v>0.53</c:v>
                </c:pt>
              </c:numCache>
            </c:numRef>
          </c:val>
          <c:extLst>
            <c:ext xmlns:c16="http://schemas.microsoft.com/office/drawing/2014/chart" uri="{C3380CC4-5D6E-409C-BE32-E72D297353CC}">
              <c16:uniqueId val="{00000004-D27C-4E9C-A2AB-CDB1B5AC60A0}"/>
            </c:ext>
          </c:extLst>
        </c:ser>
        <c:ser>
          <c:idx val="1"/>
          <c:order val="1"/>
          <c:tx>
            <c:strRef>
              <c:f>Sheet1!$C$1</c:f>
              <c:strCache>
                <c:ptCount val="1"/>
                <c:pt idx="0">
                  <c:v>Internal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hubb Publico Office"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Sheet1!$C$2:$C$5</c:f>
              <c:numCache>
                <c:formatCode>0%</c:formatCode>
                <c:ptCount val="4"/>
                <c:pt idx="0">
                  <c:v>0.3</c:v>
                </c:pt>
                <c:pt idx="1">
                  <c:v>0.23</c:v>
                </c:pt>
                <c:pt idx="2">
                  <c:v>0.23</c:v>
                </c:pt>
                <c:pt idx="3">
                  <c:v>0.26</c:v>
                </c:pt>
              </c:numCache>
            </c:numRef>
          </c:val>
          <c:extLst>
            <c:ext xmlns:c16="http://schemas.microsoft.com/office/drawing/2014/chart" uri="{C3380CC4-5D6E-409C-BE32-E72D297353CC}">
              <c16:uniqueId val="{00000005-D27C-4E9C-A2AB-CDB1B5AC60A0}"/>
            </c:ext>
          </c:extLst>
        </c:ser>
        <c:ser>
          <c:idx val="2"/>
          <c:order val="2"/>
          <c:tx>
            <c:strRef>
              <c:f>Sheet1!$D$1</c:f>
              <c:strCache>
                <c:ptCount val="1"/>
                <c:pt idx="0">
                  <c:v>Partner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hubb Publico Office"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Sheet1!$D$2:$D$5</c:f>
              <c:numCache>
                <c:formatCode>0%</c:formatCode>
                <c:ptCount val="4"/>
                <c:pt idx="0">
                  <c:v>0.13</c:v>
                </c:pt>
                <c:pt idx="1">
                  <c:v>0.17</c:v>
                </c:pt>
                <c:pt idx="2">
                  <c:v>0.22</c:v>
                </c:pt>
                <c:pt idx="3">
                  <c:v>0.21</c:v>
                </c:pt>
              </c:numCache>
            </c:numRef>
          </c:val>
          <c:extLst>
            <c:ext xmlns:c16="http://schemas.microsoft.com/office/drawing/2014/chart" uri="{C3380CC4-5D6E-409C-BE32-E72D297353CC}">
              <c16:uniqueId val="{00000006-D27C-4E9C-A2AB-CDB1B5AC60A0}"/>
            </c:ext>
          </c:extLst>
        </c:ser>
        <c:ser>
          <c:idx val="3"/>
          <c:order val="3"/>
          <c:tx>
            <c:strRef>
              <c:f>Sheet1!$E$1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hubb Publico Office"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Sheet1!$E$2:$E$5</c:f>
              <c:numCache>
                <c:formatCode>General</c:formatCode>
                <c:ptCount val="4"/>
              </c:numCache>
            </c:numRef>
          </c:val>
          <c:extLst>
            <c:ext xmlns:c16="http://schemas.microsoft.com/office/drawing/2014/chart" uri="{C3380CC4-5D6E-409C-BE32-E72D297353CC}">
              <c16:uniqueId val="{00000007-D27C-4E9C-A2AB-CDB1B5AC60A0}"/>
            </c:ext>
          </c:extLst>
        </c:ser>
        <c:dLbls>
          <c:showLegendKey val="0"/>
          <c:showVal val="0"/>
          <c:showCatName val="0"/>
          <c:showSerName val="0"/>
          <c:showPercent val="0"/>
          <c:showBubbleSize val="0"/>
        </c:dLbls>
        <c:gapWidth val="219"/>
        <c:overlap val="-27"/>
        <c:axId val="1707899424"/>
        <c:axId val="1707901392"/>
      </c:barChart>
      <c:catAx>
        <c:axId val="170789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ash"/>
            <a:round/>
          </a:ln>
          <a:effectLst/>
        </c:spPr>
        <c:txPr>
          <a:bodyPr rot="-60000000" spcFirstLastPara="1" vertOverflow="ellipsis" vert="horz" wrap="square" anchor="ctr" anchorCtr="1"/>
          <a:lstStyle/>
          <a:p>
            <a:pPr>
              <a:defRPr sz="1197" b="0" i="0" u="none" strike="noStrike" kern="1200" baseline="0">
                <a:solidFill>
                  <a:schemeClr val="bg1"/>
                </a:solidFill>
                <a:latin typeface="Chubb Publico Office" pitchFamily="2" charset="0"/>
                <a:ea typeface="+mn-ea"/>
                <a:cs typeface="+mn-cs"/>
              </a:defRPr>
            </a:pPr>
            <a:endParaRPr lang="en-US"/>
          </a:p>
        </c:txPr>
        <c:crossAx val="1707901392"/>
        <c:crosses val="autoZero"/>
        <c:auto val="1"/>
        <c:lblAlgn val="ctr"/>
        <c:lblOffset val="100"/>
        <c:noMultiLvlLbl val="0"/>
      </c:catAx>
      <c:valAx>
        <c:axId val="170790139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Chubb Publico Office" pitchFamily="2" charset="0"/>
                <a:ea typeface="+mn-ea"/>
                <a:cs typeface="+mn-cs"/>
              </a:defRPr>
            </a:pPr>
            <a:endParaRPr lang="en-US"/>
          </a:p>
        </c:txPr>
        <c:crossAx val="1707899424"/>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BFFC6-CC4A-B040-846E-E2E2A4AEA021}" type="datetimeFigureOut">
              <a:rPr lang="en-GB" smtClean="0"/>
              <a:t>01/03/2024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B37B5-35CF-734D-8000-3DA8B761D21E}" type="slidenum">
              <a:rPr lang="en-GB" smtClean="0"/>
              <a:t>‹#›</a:t>
            </a:fld>
            <a:endParaRPr lang="en-GB" dirty="0"/>
          </a:p>
        </p:txBody>
      </p:sp>
    </p:spTree>
    <p:extLst>
      <p:ext uri="{BB962C8B-B14F-4D97-AF65-F5344CB8AC3E}">
        <p14:creationId xmlns:p14="http://schemas.microsoft.com/office/powerpoint/2010/main" val="371942171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hubbcyberindex.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B37B5-35CF-734D-8000-3DA8B761D21E}" type="slidenum">
              <a:rPr lang="en-GB" smtClean="0"/>
              <a:t>1</a:t>
            </a:fld>
            <a:endParaRPr lang="en-GB" dirty="0"/>
          </a:p>
        </p:txBody>
      </p:sp>
    </p:spTree>
    <p:extLst>
      <p:ext uri="{BB962C8B-B14F-4D97-AF65-F5344CB8AC3E}">
        <p14:creationId xmlns:p14="http://schemas.microsoft.com/office/powerpoint/2010/main" val="359015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Third Party Liability Coverage: (Two main insuring agreements on Page 1, Sections “E.” and “F.”) </a:t>
            </a:r>
          </a:p>
          <a:p>
            <a:pPr marL="514350" lvl="1" indent="-171450">
              <a:buFont typeface="Arial" panose="020B0604020202020204" pitchFamily="34" charset="0"/>
              <a:buChar char="•"/>
            </a:pPr>
            <a:r>
              <a:rPr lang="en-US" dirty="0"/>
              <a:t>Cyber, Privacy, and Network Security Liability</a:t>
            </a:r>
          </a:p>
          <a:p>
            <a:pPr marL="514350" lvl="1" indent="-171450">
              <a:buFont typeface="Arial" panose="020B0604020202020204" pitchFamily="34" charset="0"/>
              <a:buChar char="•"/>
            </a:pPr>
            <a:r>
              <a:rPr lang="en-US" dirty="0"/>
              <a:t>Electronic, Social and Printed Media Liability</a:t>
            </a:r>
          </a:p>
          <a:p>
            <a:pPr lvl="1"/>
            <a:endParaRPr lang="en-US" dirty="0"/>
          </a:p>
          <a:p>
            <a:pPr marL="171450" indent="-171450">
              <a:buFont typeface="Arial" panose="020B0604020202020204" pitchFamily="34" charset="0"/>
              <a:buChar char="•"/>
            </a:pPr>
            <a:r>
              <a:rPr lang="en-US" dirty="0"/>
              <a:t>First Party Expense Coverage (Four Main Insuring Agreements on Page 1, Sections “A, B, C, and D)</a:t>
            </a:r>
          </a:p>
          <a:p>
            <a:pPr marL="514350" lvl="1" indent="-171450">
              <a:buFont typeface="Arial" panose="020B0604020202020204" pitchFamily="34" charset="0"/>
              <a:buChar char="•"/>
            </a:pPr>
            <a:r>
              <a:rPr lang="en-US" dirty="0"/>
              <a:t>Cyber Incident Response Fund</a:t>
            </a:r>
          </a:p>
          <a:p>
            <a:pPr marL="514350" lvl="1" indent="-171450">
              <a:buFont typeface="Arial" panose="020B0604020202020204" pitchFamily="34" charset="0"/>
              <a:buChar char="•"/>
            </a:pPr>
            <a:r>
              <a:rPr lang="en-US" dirty="0"/>
              <a:t>Business Interruption and Extra Expense</a:t>
            </a:r>
          </a:p>
          <a:p>
            <a:pPr marL="514350" lvl="1" indent="-171450">
              <a:buFont typeface="Arial" panose="020B0604020202020204" pitchFamily="34" charset="0"/>
              <a:buChar char="•"/>
            </a:pPr>
            <a:r>
              <a:rPr lang="en-US" dirty="0"/>
              <a:t>Digital Data Recovery Expenses</a:t>
            </a:r>
          </a:p>
          <a:p>
            <a:pPr marL="514350" lvl="1" indent="-171450">
              <a:buFont typeface="Arial" panose="020B0604020202020204" pitchFamily="34" charset="0"/>
              <a:buChar char="•"/>
            </a:pPr>
            <a:r>
              <a:rPr lang="en-US" dirty="0"/>
              <a:t>Network Extortion Expenses</a:t>
            </a:r>
          </a:p>
          <a:p>
            <a:pPr marL="5143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Also Available to most policyholders: </a:t>
            </a:r>
          </a:p>
          <a:p>
            <a:pPr marL="514350" lvl="1" indent="-171450">
              <a:buFont typeface="Arial" panose="020B0604020202020204" pitchFamily="34" charset="0"/>
              <a:buChar char="•"/>
            </a:pPr>
            <a:r>
              <a:rPr lang="en-US" dirty="0"/>
              <a:t>Cyber Crime Coverage, including: </a:t>
            </a:r>
          </a:p>
          <a:p>
            <a:pPr marL="857250" lvl="2" indent="-171450">
              <a:buFont typeface="Arial" panose="020B0604020202020204" pitchFamily="34" charset="0"/>
              <a:buChar char="•"/>
            </a:pPr>
            <a:r>
              <a:rPr lang="en-US" dirty="0"/>
              <a:t>Funds Transfer Fraud</a:t>
            </a:r>
          </a:p>
          <a:p>
            <a:pPr marL="857250" lvl="2" indent="-171450">
              <a:buFont typeface="Arial" panose="020B0604020202020204" pitchFamily="34" charset="0"/>
              <a:buChar char="•"/>
            </a:pPr>
            <a:r>
              <a:rPr lang="en-US" dirty="0"/>
              <a:t>Computer Fraud</a:t>
            </a:r>
          </a:p>
          <a:p>
            <a:pPr marL="857250" lvl="2" indent="-171450">
              <a:buFont typeface="Arial" panose="020B0604020202020204" pitchFamily="34" charset="0"/>
              <a:buChar char="•"/>
            </a:pPr>
            <a:r>
              <a:rPr lang="en-US" dirty="0"/>
              <a:t>Social Engineering Fraud</a:t>
            </a:r>
          </a:p>
          <a:p>
            <a:pPr marL="857250" lvl="2"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 of the ERM Highlights are includes on this slide.   </a:t>
            </a:r>
          </a:p>
          <a:p>
            <a:pPr lvl="1"/>
            <a:endParaRPr lang="en-US" dirty="0"/>
          </a:p>
          <a:p>
            <a:pPr marL="514350" lvl="1"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5AB37B5-35CF-734D-8000-3DA8B761D21E}" type="slidenum">
              <a:rPr lang="en-GB" smtClean="0"/>
              <a:t>11</a:t>
            </a:fld>
            <a:endParaRPr lang="en-GB" dirty="0"/>
          </a:p>
        </p:txBody>
      </p:sp>
    </p:spTree>
    <p:extLst>
      <p:ext uri="{BB962C8B-B14F-4D97-AF65-F5344CB8AC3E}">
        <p14:creationId xmlns:p14="http://schemas.microsoft.com/office/powerpoint/2010/main" val="311934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800" b="0" u="sng" dirty="0"/>
              <a:t>Widespread Event Coverage</a:t>
            </a:r>
          </a:p>
          <a:p>
            <a:pPr marL="171450" indent="-171450">
              <a:buFont typeface="Arial" panose="020B0604020202020204" pitchFamily="34" charset="0"/>
              <a:buChar char="•"/>
              <a:defRPr/>
            </a:pPr>
            <a:r>
              <a:rPr lang="en-US" altLang="en-US" sz="800" dirty="0"/>
              <a:t>We are borrowing from the Property Insurance market.  Widespread/Catastrophic coverage such as EQ, Flood, Wildfire aren’t thrown into policies free of charge.  They are usually underwritten with separate T&amp;C (limits, retention, coinsurance) and additional premium is charged for the exposure. </a:t>
            </a:r>
          </a:p>
          <a:p>
            <a:pPr marL="169581" indent="-169581">
              <a:buFont typeface="Arial" panose="020B0604020202020204" pitchFamily="34" charset="0"/>
              <a:buChar char="•"/>
            </a:pPr>
            <a:r>
              <a:rPr lang="en-US" altLang="en-US" sz="800" dirty="0"/>
              <a:t>We believe this is the direction the Cyber industry needs to go based on this digitized and interconnected world.   </a:t>
            </a:r>
          </a:p>
          <a:p>
            <a:pPr marL="169581" indent="-169581">
              <a:buFont typeface="Arial" panose="020B0604020202020204" pitchFamily="34" charset="0"/>
              <a:buChar char="•"/>
            </a:pPr>
            <a:r>
              <a:rPr lang="en-US" altLang="en-US" sz="800" dirty="0"/>
              <a:t>Widely used software programs, communication platforms and technology platforms are leveraged and often relied upon by thousands or millions of companies.   A single attack upon and/or failure of one of these platforms or technologies could create aggregation risk that exceeds the insurance industry’s ability to pay. </a:t>
            </a:r>
          </a:p>
          <a:p>
            <a:pPr marL="169581" indent="-169581">
              <a:buFont typeface="Arial" panose="020B0604020202020204" pitchFamily="34" charset="0"/>
              <a:buChar char="•"/>
            </a:pPr>
            <a:r>
              <a:rPr lang="en-US" altLang="en-US" sz="800" dirty="0"/>
              <a:t>Chubb is providing affirmative and specific limits, retention and coinsurance for such widespread events.  </a:t>
            </a:r>
          </a:p>
          <a:p>
            <a:pPr marL="169581" indent="-169581">
              <a:buFont typeface="Arial" panose="020B0604020202020204" pitchFamily="34" charset="0"/>
              <a:buChar char="•"/>
            </a:pPr>
            <a:r>
              <a:rPr lang="en-US" altLang="en-US" sz="800" dirty="0"/>
              <a:t>The four types of widespread events: </a:t>
            </a:r>
          </a:p>
          <a:p>
            <a:pPr marL="565255" lvl="1" indent="-226108">
              <a:buFont typeface="+mj-lt"/>
              <a:buAutoNum type="arabicPeriod"/>
            </a:pPr>
            <a:r>
              <a:rPr lang="en-US" altLang="en-US" sz="800" dirty="0"/>
              <a:t>Widespread Severe Known Vulnerabilities: exploitation of severe CVE’s,  there are over 20,000 Software CVE’s identified and logged in the NVD each year, some CVE’s are easily exploited remotely, without needing access privileges and can cause severe economic impact.</a:t>
            </a:r>
          </a:p>
          <a:p>
            <a:pPr marL="565255" lvl="1" indent="-226108">
              <a:buFont typeface="+mj-lt"/>
              <a:buAutoNum type="arabicPeriod"/>
            </a:pPr>
            <a:r>
              <a:rPr lang="en-US" altLang="en-US" sz="800" dirty="0"/>
              <a:t>Widespread Severe Zero Day Exploit:  Severe CVE that no one knows of yet (incl software manufacturer/developer) no one has good defense against it, all internet facing companies have exposure, this is known as the “known unknown” exposure (e.g. Microsoft Exchange Server) </a:t>
            </a:r>
          </a:p>
          <a:p>
            <a:pPr marL="565255" lvl="1" indent="-226108">
              <a:buFont typeface="+mj-lt"/>
              <a:buAutoNum type="arabicPeriod"/>
            </a:pPr>
            <a:r>
              <a:rPr lang="en-US" altLang="en-US" sz="800" dirty="0"/>
              <a:t>Widespread Software Supply Chain Exploit: is when malicious code is embedded into legitimate software that gets pushed out to all users during software updates (i.e. Solorigate) </a:t>
            </a:r>
          </a:p>
          <a:p>
            <a:pPr marL="565255" lvl="1" indent="-226108">
              <a:buFont typeface="+mj-lt"/>
              <a:buAutoNum type="arabicPeriod"/>
            </a:pPr>
            <a:r>
              <a:rPr lang="en-US" altLang="en-US" sz="800" dirty="0"/>
              <a:t>All Other Widespread Events:  certain types of attacks can be carried out concurrently or automatically against a number of victims.   The internet and some telecommunications firm services have risen to the level of critical infrastructure and some large cloud computing firms are so widely used that a cloud outage could impact millions of companies at once. </a:t>
            </a:r>
          </a:p>
          <a:p>
            <a:pPr>
              <a:defRPr/>
            </a:pPr>
            <a:endParaRPr lang="en-US" altLang="en-US" sz="800" b="1" dirty="0"/>
          </a:p>
          <a:p>
            <a:pPr>
              <a:defRPr/>
            </a:pPr>
            <a:r>
              <a:rPr lang="en-US" altLang="en-US" sz="800" b="0" u="sng" dirty="0"/>
              <a:t>Ransomware Event </a:t>
            </a:r>
          </a:p>
          <a:p>
            <a:pPr marL="169581" lvl="0" indent="-169581">
              <a:buFont typeface="Arial" panose="020B0604020202020204" pitchFamily="34" charset="0"/>
              <a:buChar char="•"/>
              <a:defRPr/>
            </a:pPr>
            <a:r>
              <a:rPr lang="en-US" altLang="en-US" sz="800" dirty="0"/>
              <a:t>Ransomware is a driver of claim frequency and severity.  Adding this endorsement allows us to apply the same limit, retention and coinsurance to the entire ransomware event but also allows us to sublimit, if desired or requested.  </a:t>
            </a:r>
          </a:p>
          <a:p>
            <a:pPr marL="169581" lvl="0" indent="-169581">
              <a:buFont typeface="Arial" panose="020B0604020202020204" pitchFamily="34" charset="0"/>
              <a:buChar char="•"/>
              <a:defRPr/>
            </a:pPr>
            <a:r>
              <a:rPr lang="en-US" altLang="en-US" sz="800" dirty="0"/>
              <a:t>Also makes it a requirement to report the event to law enforcement. </a:t>
            </a:r>
          </a:p>
          <a:p>
            <a:pPr marL="342900" lvl="1" indent="0">
              <a:buFont typeface="Arial" panose="020B0604020202020204" pitchFamily="34" charset="0"/>
              <a:buNone/>
              <a:defRPr/>
            </a:pPr>
            <a:endParaRPr lang="en-US" altLang="en-US" sz="800" dirty="0"/>
          </a:p>
          <a:p>
            <a:pPr>
              <a:defRPr/>
            </a:pPr>
            <a:r>
              <a:rPr lang="en-US" altLang="en-US" sz="800" b="0" u="sng" dirty="0"/>
              <a:t>Neglected Software Exploit </a:t>
            </a:r>
          </a:p>
          <a:p>
            <a:pPr marL="171450" indent="-171450">
              <a:buFont typeface="Arial" panose="020B0604020202020204" pitchFamily="34" charset="0"/>
              <a:buChar char="•"/>
              <a:defRPr/>
            </a:pPr>
            <a:r>
              <a:rPr lang="en-US" altLang="en-US" sz="800" dirty="0"/>
              <a:t>Encourages insureds to have better patching hygiene. </a:t>
            </a:r>
          </a:p>
          <a:p>
            <a:pPr marL="169581" indent="-169581">
              <a:buFont typeface="Arial" panose="020B0604020202020204" pitchFamily="34" charset="0"/>
              <a:buChar char="•"/>
              <a:defRPr/>
            </a:pPr>
            <a:r>
              <a:rPr lang="en-US" altLang="en-US" sz="800" dirty="0"/>
              <a:t>Well run companies don’t patch vulnerabilities the day becomes available. </a:t>
            </a:r>
          </a:p>
          <a:p>
            <a:pPr marL="169581" indent="-169581">
              <a:buFont typeface="Arial" panose="020B0604020202020204" pitchFamily="34" charset="0"/>
              <a:buChar char="•"/>
              <a:defRPr/>
            </a:pPr>
            <a:r>
              <a:rPr lang="en-US" altLang="en-US" sz="800" dirty="0"/>
              <a:t>Will give full coverage for known vulnerabilities that an insured doesn’t patch for up to 45 days </a:t>
            </a:r>
          </a:p>
          <a:p>
            <a:pPr marL="169581" indent="-169581">
              <a:buFont typeface="Arial" panose="020B0604020202020204" pitchFamily="34" charset="0"/>
              <a:buChar char="•"/>
              <a:defRPr/>
            </a:pPr>
            <a:r>
              <a:rPr lang="en-US" altLang="en-US" sz="800" dirty="0"/>
              <a:t>As time goes on, if the insured is making a choice to not secure their system against known vulnerabilities, they are going to share in the risk by taking on a schedule of reduced limit and coinsurance (i.e. Insuring a property with an existing fire) </a:t>
            </a:r>
          </a:p>
          <a:p>
            <a:pPr marL="169581" indent="-169581">
              <a:buFont typeface="Arial" panose="020B0604020202020204" pitchFamily="34" charset="0"/>
              <a:buChar char="•"/>
              <a:defRPr/>
            </a:pPr>
            <a:r>
              <a:rPr lang="en-US" altLang="en-US" sz="800" dirty="0"/>
              <a:t>If Policyholders have concerns or need assistance in improving their patching hygiene, we have Cyber Services available to assist and recommend a consultation with our Cyber Risk Advisors Team.</a:t>
            </a:r>
          </a:p>
          <a:p>
            <a:pPr marL="512465" lvl="1" indent="-169581">
              <a:buFont typeface="Arial" panose="020B0604020202020204" pitchFamily="34" charset="0"/>
              <a:buChar char="•"/>
              <a:defRPr/>
            </a:pPr>
            <a:r>
              <a:rPr lang="en-US" altLang="en-US" sz="800" dirty="0"/>
              <a:t>Sign up for our Chubb Vulnerability Alerts – complimentary service, periodic email updates that highlight most critical vulnerabilities </a:t>
            </a:r>
          </a:p>
          <a:p>
            <a:pPr marL="512465" lvl="1" indent="-169581">
              <a:buFont typeface="Arial" panose="020B0604020202020204" pitchFamily="34" charset="0"/>
              <a:buChar char="•"/>
              <a:defRPr/>
            </a:pPr>
            <a:r>
              <a:rPr lang="en-US" altLang="en-US" sz="800" dirty="0"/>
              <a:t>BitSight Access – complimentary access for 12 months, insight into known vulnerabilities &amp; patching cadence score </a:t>
            </a:r>
          </a:p>
          <a:p>
            <a:pPr marL="512465" lvl="1" indent="-169581">
              <a:buFont typeface="Arial" panose="020B0604020202020204" pitchFamily="34" charset="0"/>
              <a:buChar char="•"/>
              <a:defRPr/>
            </a:pPr>
            <a:r>
              <a:rPr lang="en-US" altLang="en-US" sz="800" dirty="0"/>
              <a:t>External Vulnerability Scans – through Net Diligence </a:t>
            </a:r>
          </a:p>
          <a:p>
            <a:endParaRPr lang="en-US" dirty="0"/>
          </a:p>
        </p:txBody>
      </p:sp>
      <p:sp>
        <p:nvSpPr>
          <p:cNvPr id="4" name="Slide Number Placeholder 3"/>
          <p:cNvSpPr>
            <a:spLocks noGrp="1"/>
          </p:cNvSpPr>
          <p:nvPr>
            <p:ph type="sldNum" sz="quarter" idx="5"/>
          </p:nvPr>
        </p:nvSpPr>
        <p:spPr/>
        <p:txBody>
          <a:bodyPr/>
          <a:lstStyle/>
          <a:p>
            <a:fld id="{05AB37B5-35CF-734D-8000-3DA8B761D21E}" type="slidenum">
              <a:rPr lang="en-GB" smtClean="0"/>
              <a:t>12</a:t>
            </a:fld>
            <a:endParaRPr lang="en-GB" dirty="0"/>
          </a:p>
        </p:txBody>
      </p:sp>
    </p:spTree>
    <p:extLst>
      <p:ext uri="{BB962C8B-B14F-4D97-AF65-F5344CB8AC3E}">
        <p14:creationId xmlns:p14="http://schemas.microsoft.com/office/powerpoint/2010/main" val="135222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link to our Chubb Cyber Microsite is included along with direct link to two whitepapers for SME’s and our very comprehensive agent/broker cyber risk management guide. </a:t>
            </a:r>
          </a:p>
        </p:txBody>
      </p:sp>
      <p:sp>
        <p:nvSpPr>
          <p:cNvPr id="4" name="Slide Number Placeholder 3"/>
          <p:cNvSpPr>
            <a:spLocks noGrp="1"/>
          </p:cNvSpPr>
          <p:nvPr>
            <p:ph type="sldNum" sz="quarter" idx="10"/>
          </p:nvPr>
        </p:nvSpPr>
        <p:spPr/>
        <p:txBody>
          <a:bodyPr/>
          <a:lstStyle/>
          <a:p>
            <a:fld id="{05AB37B5-35CF-734D-8000-3DA8B761D21E}" type="slidenum">
              <a:rPr lang="en-GB" smtClean="0"/>
              <a:t>13</a:t>
            </a:fld>
            <a:endParaRPr lang="en-GB" dirty="0"/>
          </a:p>
        </p:txBody>
      </p:sp>
    </p:spTree>
    <p:extLst>
      <p:ext uri="{BB962C8B-B14F-4D97-AF65-F5344CB8AC3E}">
        <p14:creationId xmlns:p14="http://schemas.microsoft.com/office/powerpoint/2010/main" val="278469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AB37B5-35CF-734D-8000-3DA8B761D21E}" type="slidenum">
              <a:rPr lang="en-GB" smtClean="0"/>
              <a:t>2</a:t>
            </a:fld>
            <a:endParaRPr lang="en-GB" dirty="0"/>
          </a:p>
        </p:txBody>
      </p:sp>
    </p:spTree>
    <p:extLst>
      <p:ext uri="{BB962C8B-B14F-4D97-AF65-F5344CB8AC3E}">
        <p14:creationId xmlns:p14="http://schemas.microsoft.com/office/powerpoint/2010/main" val="136150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t>Chubb has been handling Cyber Claims in excess of 20 years, which gives us access to a lot of data. We track the key metrics, such as: Actions Causing a Cyber Loss, whether a Cyber incident was caused by an internal or external actor, the number of impacted records and more. </a:t>
            </a:r>
          </a:p>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r>
              <a:rPr lang="en-US" dirty="0"/>
              <a:t>With this data, we are pleased to introduce  the award winning Chubb Cyber Index. The index is a real-time data driven insight on real cyber threats, and trends, as well as Chubb’s experience with Claims. </a:t>
            </a:r>
          </a:p>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r>
              <a:rPr lang="en-US" dirty="0"/>
              <a:t>Highlights of the index include: Comprehensive Claims Review, Actions that Cause Cyber Loss, What kinds of Assets are affected, Real time current cyber threats, as well as Top Industry insights for Education, Entertainment, Healthcare, manufacturing, Professional, Public Entity, Retail/Hospitality, and Technology. You can view actual claims scenarios by  Industry Class,  Company revenue, and whether you would like the example to be from a loss for the last 3, 5, or All Available Data years. </a:t>
            </a:r>
          </a:p>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r>
              <a:rPr lang="en-US" dirty="0"/>
              <a:t>The index is readily accessible (</a:t>
            </a:r>
            <a:r>
              <a:rPr lang="en-US" dirty="0">
                <a:hlinkClick r:id="rId3"/>
              </a:rPr>
              <a:t>http://www.chubbcyberindex.com</a:t>
            </a:r>
            <a:r>
              <a:rPr lang="en-US" dirty="0"/>
              <a:t>), and is  being updated on a regular basis to provide the latest and greatest.</a:t>
            </a:r>
          </a:p>
        </p:txBody>
      </p:sp>
      <p:sp>
        <p:nvSpPr>
          <p:cNvPr id="4" name="Slide Number Placeholder 3"/>
          <p:cNvSpPr>
            <a:spLocks noGrp="1"/>
          </p:cNvSpPr>
          <p:nvPr>
            <p:ph type="sldNum" sz="quarter" idx="10"/>
          </p:nvPr>
        </p:nvSpPr>
        <p:spPr/>
        <p:txBody>
          <a:bodyPr/>
          <a:lstStyle/>
          <a:p>
            <a:fld id="{05AB37B5-35CF-734D-8000-3DA8B761D21E}" type="slidenum">
              <a:rPr lang="en-GB" smtClean="0"/>
              <a:t>3</a:t>
            </a:fld>
            <a:endParaRPr lang="en-GB" dirty="0"/>
          </a:p>
        </p:txBody>
      </p:sp>
    </p:spTree>
    <p:extLst>
      <p:ext uri="{BB962C8B-B14F-4D97-AF65-F5344CB8AC3E}">
        <p14:creationId xmlns:p14="http://schemas.microsoft.com/office/powerpoint/2010/main" val="414462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example of the kind of information you will find on the Commercial Cyber index, a piece of information that can be very useful to your targeted Segment. </a:t>
            </a:r>
          </a:p>
          <a:p>
            <a:endParaRPr lang="en-US" dirty="0"/>
          </a:p>
          <a:p>
            <a:pPr marL="171450" indent="-171450">
              <a:buFont typeface="Arial" panose="020B0604020202020204" pitchFamily="34" charset="0"/>
              <a:buChar char="•"/>
            </a:pPr>
            <a:r>
              <a:rPr lang="en-US" dirty="0"/>
              <a:t>How SME’s are more prone to Cyber Loss. The SME Space as you can see, (those with companies under $25M), tend to be significantly more vulnerable than they have in the past, this is due to several reasons: </a:t>
            </a:r>
          </a:p>
          <a:p>
            <a:pPr marL="514350" lvl="1" indent="-171450">
              <a:buFont typeface="Arial" panose="020B0604020202020204" pitchFamily="34" charset="0"/>
              <a:buChar char="•"/>
            </a:pPr>
            <a:r>
              <a:rPr lang="en-US" dirty="0"/>
              <a:t>Cyber defenses on SME Businesses tend to be much less sophisticated than those of the larger corporations; </a:t>
            </a:r>
          </a:p>
          <a:p>
            <a:pPr marL="514350" lvl="1" indent="-171450">
              <a:buFont typeface="Arial" panose="020B0604020202020204" pitchFamily="34" charset="0"/>
              <a:buChar char="•"/>
            </a:pPr>
            <a:r>
              <a:rPr lang="en-US" dirty="0"/>
              <a:t>Hackers have been using more powerful malware that gives them the ability to target multiple businesses at the same time, giving them a bigger “bang for their buck”. </a:t>
            </a:r>
          </a:p>
          <a:p>
            <a:pPr marL="514350" lvl="1" indent="-171450">
              <a:buFont typeface="Arial" panose="020B0604020202020204" pitchFamily="34" charset="0"/>
              <a:buChar char="•"/>
            </a:pPr>
            <a:r>
              <a:rPr lang="en-US" dirty="0"/>
              <a:t>Small business hacking is less likely to trigger a big response from authorities, and other law enforcement. (i.e. If a hacker uses ransomware and holds a Fortune 50’s company’s data for $5,000,000, the response from Law Enforcement and other Government  officials will tend to be greater than using the same ransomware to breach 5,000 SME companies and demanding $1,000 from each). </a:t>
            </a:r>
          </a:p>
          <a:p>
            <a:pPr marL="514350" lvl="1" indent="-171450">
              <a:buFont typeface="Arial" panose="020B0604020202020204" pitchFamily="34" charset="0"/>
              <a:buChar char="•"/>
            </a:pPr>
            <a:endParaRPr lang="en-US" dirty="0"/>
          </a:p>
          <a:p>
            <a:pPr marL="171450" indent="-171450" algn="just">
              <a:buFont typeface="Arial" panose="020B0604020202020204" pitchFamily="34" charset="0"/>
              <a:buChar char="•"/>
            </a:pPr>
            <a:r>
              <a:rPr lang="en-US" dirty="0"/>
              <a:t>As you can see, Incidents caused by Employees  makes up a  material percentage, both at the large and SME space. This highlights the need for Risk Management, and a Cyber Policy that supports prudent Risk Management Practices. </a:t>
            </a:r>
          </a:p>
          <a:p>
            <a:pPr marL="514350" lvl="1" indent="-171450">
              <a:buFont typeface="Arial" panose="020B0604020202020204" pitchFamily="34" charset="0"/>
              <a:buChar char="•"/>
            </a:pPr>
            <a:endParaRPr lang="en-US" dirty="0"/>
          </a:p>
          <a:p>
            <a:pPr marL="5143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AB37B5-35CF-734D-8000-3DA8B761D21E}" type="slidenum">
              <a:rPr lang="en-GB" smtClean="0"/>
              <a:t>4</a:t>
            </a:fld>
            <a:endParaRPr lang="en-GB" dirty="0"/>
          </a:p>
        </p:txBody>
      </p:sp>
    </p:spTree>
    <p:extLst>
      <p:ext uri="{BB962C8B-B14F-4D97-AF65-F5344CB8AC3E}">
        <p14:creationId xmlns:p14="http://schemas.microsoft.com/office/powerpoint/2010/main" val="14602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Chubb  Enterprise Risk Management Policy  and the Chubb Digitech Enterprise Risk Management Policy (for Tech related risks), are Chubb’s two main policy forms which provide comprehensive Cyber Coverage as well as Pre-Breach and Post-Breach Risk Management Services.  It’s our “Policy with a Product” Solution. </a:t>
            </a:r>
          </a:p>
        </p:txBody>
      </p:sp>
      <p:sp>
        <p:nvSpPr>
          <p:cNvPr id="4" name="Slide Number Placeholder 3"/>
          <p:cNvSpPr>
            <a:spLocks noGrp="1"/>
          </p:cNvSpPr>
          <p:nvPr>
            <p:ph type="sldNum" sz="quarter" idx="10"/>
          </p:nvPr>
        </p:nvSpPr>
        <p:spPr/>
        <p:txBody>
          <a:bodyPr/>
          <a:lstStyle/>
          <a:p>
            <a:fld id="{05AB37B5-35CF-734D-8000-3DA8B761D21E}" type="slidenum">
              <a:rPr lang="en-GB" smtClean="0"/>
              <a:t>5</a:t>
            </a:fld>
            <a:endParaRPr lang="en-GB" dirty="0"/>
          </a:p>
        </p:txBody>
      </p:sp>
    </p:spTree>
    <p:extLst>
      <p:ext uri="{BB962C8B-B14F-4D97-AF65-F5344CB8AC3E}">
        <p14:creationId xmlns:p14="http://schemas.microsoft.com/office/powerpoint/2010/main" val="16230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Chubb Enterprise Risk Management Policy provides the following Services to  each insured: </a:t>
            </a:r>
          </a:p>
          <a:p>
            <a:pPr marL="514350" lvl="1" indent="-171450">
              <a:buFont typeface="Arial" panose="020B0604020202020204" pitchFamily="34" charset="0"/>
              <a:buChar char="•"/>
            </a:pPr>
            <a:r>
              <a:rPr lang="en-US" dirty="0"/>
              <a:t>Pre-Incident: As stated above, “Services which Mitigate Risk”, and include: </a:t>
            </a:r>
          </a:p>
          <a:p>
            <a:pPr marL="857250" lvl="2" indent="-171450">
              <a:buFont typeface="Arial" panose="020B0604020202020204" pitchFamily="34" charset="0"/>
              <a:buChar char="•"/>
            </a:pPr>
            <a:r>
              <a:rPr lang="en-US" dirty="0"/>
              <a:t>Password Defense (Dashlane)</a:t>
            </a:r>
          </a:p>
          <a:p>
            <a:pPr marL="857250" lvl="2" indent="-171450">
              <a:buFont typeface="Arial" panose="020B0604020202020204" pitchFamily="34" charset="0"/>
              <a:buChar char="•"/>
            </a:pPr>
            <a:r>
              <a:rPr lang="en-US" dirty="0"/>
              <a:t>Online Cyber Education for Employees</a:t>
            </a:r>
          </a:p>
          <a:p>
            <a:pPr marL="857250" lvl="2" indent="-171450">
              <a:buFont typeface="Arial" panose="020B0604020202020204" pitchFamily="34" charset="0"/>
              <a:buChar char="•"/>
            </a:pPr>
            <a:r>
              <a:rPr lang="en-US" dirty="0"/>
              <a:t>Security Benchmarking and Anti-Virus Software is available through BitSight as well as Norton by Symantec. </a:t>
            </a:r>
          </a:p>
          <a:p>
            <a:pPr marL="857250" lvl="2" indent="-171450">
              <a:buFont typeface="Arial" panose="020B0604020202020204" pitchFamily="34" charset="0"/>
              <a:buChar char="•"/>
            </a:pPr>
            <a:endParaRPr lang="en-US" dirty="0"/>
          </a:p>
          <a:p>
            <a:pPr marL="514350" lvl="1" indent="-171450">
              <a:buFont typeface="Arial" panose="020B0604020202020204" pitchFamily="34" charset="0"/>
              <a:buChar char="•"/>
            </a:pPr>
            <a:r>
              <a:rPr lang="en-US" dirty="0"/>
              <a:t>(During), and Post Incident Services: </a:t>
            </a:r>
          </a:p>
          <a:p>
            <a:pPr marL="857250" lvl="2" indent="-171450">
              <a:buFont typeface="Arial" panose="020B0604020202020204" pitchFamily="34" charset="0"/>
              <a:buChar char="•"/>
            </a:pPr>
            <a:r>
              <a:rPr lang="en-US" dirty="0"/>
              <a:t>Easy Notification of  us for reporting incidents (24/7!)</a:t>
            </a:r>
          </a:p>
          <a:p>
            <a:pPr marL="857250" lvl="2" indent="-171450">
              <a:buFont typeface="Arial" panose="020B0604020202020204" pitchFamily="34" charset="0"/>
              <a:buChar char="•"/>
            </a:pPr>
            <a:r>
              <a:rPr lang="en-US" dirty="0"/>
              <a:t>Incident Response coach</a:t>
            </a:r>
          </a:p>
          <a:p>
            <a:pPr marL="857250" lvl="2" indent="-171450">
              <a:buFont typeface="Arial" panose="020B0604020202020204" pitchFamily="34" charset="0"/>
              <a:buChar char="•"/>
            </a:pPr>
            <a:r>
              <a:rPr lang="en-US" dirty="0"/>
              <a:t>Third Party Incident Response Team. </a:t>
            </a:r>
          </a:p>
          <a:p>
            <a:pPr marL="857250" lvl="2" indent="-171450">
              <a:buFont typeface="Arial" panose="020B0604020202020204" pitchFamily="34" charset="0"/>
              <a:buChar char="•"/>
            </a:pPr>
            <a:endParaRPr lang="en-US" dirty="0"/>
          </a:p>
          <a:p>
            <a:pPr marL="514350" lvl="1" indent="-171450">
              <a:buFont typeface="Arial" panose="020B0604020202020204" pitchFamily="34" charset="0"/>
              <a:buChar char="•"/>
            </a:pPr>
            <a:r>
              <a:rPr lang="en-US" dirty="0"/>
              <a:t>Insurance: A Strong, Comprehensive First and Third Party Policy Form which is backed by a 20  years of claim experience.</a:t>
            </a:r>
          </a:p>
          <a:p>
            <a:pPr marL="857250" lvl="2" indent="-171450">
              <a:buFont typeface="Arial" panose="020B0604020202020204" pitchFamily="34" charset="0"/>
              <a:buChar char="•"/>
            </a:pPr>
            <a:endParaRPr lang="en-US" dirty="0"/>
          </a:p>
          <a:p>
            <a:pPr marL="857250" lvl="2" indent="-171450">
              <a:buFont typeface="Arial" panose="020B0604020202020204" pitchFamily="34" charset="0"/>
              <a:buChar char="•"/>
            </a:pPr>
            <a:endParaRPr lang="en-US" dirty="0"/>
          </a:p>
          <a:p>
            <a:pPr lvl="3"/>
            <a:endParaRPr lang="en-US" dirty="0"/>
          </a:p>
        </p:txBody>
      </p:sp>
      <p:sp>
        <p:nvSpPr>
          <p:cNvPr id="4" name="Slide Number Placeholder 3"/>
          <p:cNvSpPr>
            <a:spLocks noGrp="1"/>
          </p:cNvSpPr>
          <p:nvPr>
            <p:ph type="sldNum" sz="quarter" idx="10"/>
          </p:nvPr>
        </p:nvSpPr>
        <p:spPr/>
        <p:txBody>
          <a:bodyPr/>
          <a:lstStyle/>
          <a:p>
            <a:fld id="{05AB37B5-35CF-734D-8000-3DA8B761D21E}" type="slidenum">
              <a:rPr lang="en-GB" smtClean="0"/>
              <a:t>6</a:t>
            </a:fld>
            <a:endParaRPr lang="en-GB" dirty="0"/>
          </a:p>
        </p:txBody>
      </p:sp>
    </p:spTree>
    <p:extLst>
      <p:ext uri="{BB962C8B-B14F-4D97-AF65-F5344CB8AC3E}">
        <p14:creationId xmlns:p14="http://schemas.microsoft.com/office/powerpoint/2010/main" val="303869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the most esteemed and rigorously tested software applications can have coding errors or defects. </a:t>
            </a:r>
          </a:p>
          <a:p>
            <a:pPr marL="171450" indent="-171450">
              <a:buFont typeface="Arial" panose="020B0604020202020204" pitchFamily="34" charset="0"/>
              <a:buChar char="•"/>
            </a:pPr>
            <a:r>
              <a:rPr lang="en-US" dirty="0"/>
              <a:t>These issues can slow performance, cause systems to crash and introduce vulnerabilities into software which criminals can use to gain access to insureds network.</a:t>
            </a:r>
          </a:p>
          <a:p>
            <a:pPr marL="171450" indent="-171450">
              <a:buFont typeface="Arial" panose="020B0604020202020204" pitchFamily="34" charset="0"/>
              <a:buChar char="•"/>
            </a:pPr>
            <a:r>
              <a:rPr lang="en-US" dirty="0"/>
              <a:t>Most vulnerabilities can be fixed by applying patches released by the developer’s, but it is tough for SME’s to stay informed of the latest releases and keep their systems up-to-date</a:t>
            </a:r>
          </a:p>
          <a:p>
            <a:pPr marL="171450" indent="-171450">
              <a:buFont typeface="Arial" panose="020B0604020202020204" pitchFamily="34" charset="0"/>
              <a:buChar char="•"/>
            </a:pPr>
            <a:r>
              <a:rPr lang="en-US" dirty="0"/>
              <a:t>So have introduced our Vulnerability Alert System to help our insureds stay on top of vulnerabilities relevant to them. </a:t>
            </a:r>
          </a:p>
          <a:p>
            <a:pPr marL="171450" indent="-171450">
              <a:buFont typeface="Arial" panose="020B0604020202020204" pitchFamily="34" charset="0"/>
              <a:buChar char="•"/>
            </a:pPr>
            <a:r>
              <a:rPr lang="en-US" dirty="0"/>
              <a:t>Cyber Policyholders can register to receive bi-weekly emails containing details on the newly identified vulnerabilities of the software they use and register to receive updates on. </a:t>
            </a:r>
          </a:p>
          <a:p>
            <a:pPr marL="171450" indent="-171450">
              <a:buFont typeface="Arial" panose="020B0604020202020204" pitchFamily="34" charset="0"/>
              <a:buChar char="•"/>
            </a:pPr>
            <a:r>
              <a:rPr lang="en-US" dirty="0"/>
              <a:t>Our alert system will also send out special alerts when a severe vulnerability requires immediate attention, and these alerts include a summary of the identified issue and information and resources to help address it. </a:t>
            </a:r>
          </a:p>
        </p:txBody>
      </p:sp>
      <p:sp>
        <p:nvSpPr>
          <p:cNvPr id="4" name="Slide Number Placeholder 3"/>
          <p:cNvSpPr>
            <a:spLocks noGrp="1"/>
          </p:cNvSpPr>
          <p:nvPr>
            <p:ph type="sldNum" sz="quarter" idx="5"/>
          </p:nvPr>
        </p:nvSpPr>
        <p:spPr/>
        <p:txBody>
          <a:bodyPr/>
          <a:lstStyle/>
          <a:p>
            <a:fld id="{05AB37B5-35CF-734D-8000-3DA8B761D21E}" type="slidenum">
              <a:rPr lang="en-GB" smtClean="0"/>
              <a:t>8</a:t>
            </a:fld>
            <a:endParaRPr lang="en-GB" dirty="0"/>
          </a:p>
        </p:txBody>
      </p:sp>
    </p:spTree>
    <p:extLst>
      <p:ext uri="{BB962C8B-B14F-4D97-AF65-F5344CB8AC3E}">
        <p14:creationId xmlns:p14="http://schemas.microsoft.com/office/powerpoint/2010/main" val="280991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Chubb Cyber Alert App: </a:t>
            </a:r>
          </a:p>
          <a:p>
            <a:pPr marL="514350" lvl="1" indent="-171450">
              <a:buFont typeface="Arial" panose="020B0604020202020204" pitchFamily="34" charset="0"/>
              <a:buChar char="•"/>
            </a:pPr>
            <a:r>
              <a:rPr lang="en-US" dirty="0"/>
              <a:t>24/7 Incident Reporting  via the internet, on your telephone, or a mobile device. </a:t>
            </a:r>
          </a:p>
          <a:p>
            <a:pPr marL="514350" lvl="1" indent="-171450">
              <a:buFont typeface="Arial" panose="020B0604020202020204" pitchFamily="34" charset="0"/>
              <a:buChar char="•"/>
            </a:pPr>
            <a:r>
              <a:rPr lang="en-US" dirty="0"/>
              <a:t>You have the ability to take Photographs  via the Mobile Phone Camera.</a:t>
            </a:r>
          </a:p>
          <a:p>
            <a:pPr marL="514350" lvl="1" indent="-171450">
              <a:buFont typeface="Arial" panose="020B0604020202020204" pitchFamily="34" charset="0"/>
              <a:buChar char="•"/>
            </a:pPr>
            <a:r>
              <a:rPr lang="en-US" dirty="0"/>
              <a:t>Build an incident response plan from scratch and store on the application. </a:t>
            </a:r>
          </a:p>
          <a:p>
            <a:pPr marL="514350" lvl="1" indent="-171450">
              <a:buFont typeface="Arial" panose="020B0604020202020204" pitchFamily="34" charset="0"/>
              <a:buChar char="•"/>
            </a:pPr>
            <a:r>
              <a:rPr lang="en-US" dirty="0"/>
              <a:t>Becomes a  single point of  response  from both a cyber Risk management perspective, as well as active incident management. </a:t>
            </a:r>
          </a:p>
          <a:p>
            <a:pPr marL="5143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Incident Response Coach: </a:t>
            </a:r>
          </a:p>
          <a:p>
            <a:pPr marL="514350" lvl="1" indent="-171450">
              <a:buFont typeface="Arial" panose="020B0604020202020204" pitchFamily="34" charset="0"/>
              <a:buChar char="•"/>
            </a:pPr>
            <a:r>
              <a:rPr lang="en-US" dirty="0"/>
              <a:t>When an Insured Contacts the coach, they get a qualified, Legal Expert. </a:t>
            </a:r>
          </a:p>
          <a:p>
            <a:pPr marL="514350" lvl="1" indent="-171450">
              <a:buFont typeface="Arial" panose="020B0604020202020204" pitchFamily="34" charset="0"/>
              <a:buChar char="•"/>
            </a:pPr>
            <a:r>
              <a:rPr lang="en-US" dirty="0"/>
              <a:t>Coach will provides immediate triage of an incident, as well  as Pre Litigation Services. </a:t>
            </a:r>
          </a:p>
          <a:p>
            <a:pPr marL="514350" lvl="1" indent="-171450">
              <a:buFont typeface="Arial" panose="020B0604020202020204" pitchFamily="34" charset="0"/>
              <a:buChar char="•"/>
            </a:pPr>
            <a:r>
              <a:rPr lang="en-US" dirty="0"/>
              <a:t>Staffed by Legal Experts.</a:t>
            </a:r>
          </a:p>
          <a:p>
            <a:pPr marL="514350" lvl="1" indent="-171450">
              <a:buFont typeface="Arial" panose="020B0604020202020204" pitchFamily="34" charset="0"/>
              <a:buChar char="•"/>
            </a:pPr>
            <a:r>
              <a:rPr lang="en-US" dirty="0"/>
              <a:t>No Retention applicable  to expenses incurred  in retaining the services of the standard incident coach by Endorsement. </a:t>
            </a:r>
          </a:p>
          <a:p>
            <a:pPr marL="5143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Incident Response Team: </a:t>
            </a:r>
          </a:p>
          <a:p>
            <a:pPr marL="514350" lvl="1" indent="-171450">
              <a:buFont typeface="Arial" panose="020B0604020202020204" pitchFamily="34" charset="0"/>
              <a:buChar char="•"/>
            </a:pPr>
            <a:r>
              <a:rPr lang="en-US" dirty="0"/>
              <a:t>Access and referral to: an independent panel of experts who will provide:  </a:t>
            </a:r>
          </a:p>
          <a:p>
            <a:pPr marL="857250" lvl="2" indent="-171450">
              <a:buFont typeface="Arial" panose="020B0604020202020204" pitchFamily="34" charset="0"/>
              <a:buChar char="•"/>
            </a:pPr>
            <a:r>
              <a:rPr lang="en-US" dirty="0"/>
              <a:t>Legal Services</a:t>
            </a:r>
          </a:p>
          <a:p>
            <a:pPr marL="857250" lvl="2" indent="-171450">
              <a:buFont typeface="Arial" panose="020B0604020202020204" pitchFamily="34" charset="0"/>
              <a:buChar char="•"/>
            </a:pPr>
            <a:r>
              <a:rPr lang="en-US" dirty="0"/>
              <a:t>Computer Forensics</a:t>
            </a:r>
          </a:p>
          <a:p>
            <a:pPr marL="857250" lvl="2" indent="-171450">
              <a:buFont typeface="Arial" panose="020B0604020202020204" pitchFamily="34" charset="0"/>
              <a:buChar char="•"/>
            </a:pPr>
            <a:r>
              <a:rPr lang="en-US" dirty="0"/>
              <a:t>Notification Services</a:t>
            </a:r>
          </a:p>
          <a:p>
            <a:pPr marL="857250" lvl="2" indent="-171450">
              <a:buFont typeface="Arial" panose="020B0604020202020204" pitchFamily="34" charset="0"/>
              <a:buChar char="•"/>
            </a:pPr>
            <a:r>
              <a:rPr lang="en-US" dirty="0"/>
              <a:t>Call Center/Crisis Management/PR Services</a:t>
            </a:r>
          </a:p>
          <a:p>
            <a:pPr marL="857250" lvl="2" indent="-171450">
              <a:buFont typeface="Arial" panose="020B0604020202020204" pitchFamily="34" charset="0"/>
              <a:buChar char="•"/>
            </a:pPr>
            <a:r>
              <a:rPr lang="en-US" dirty="0"/>
              <a:t>Fraud Consultation</a:t>
            </a:r>
          </a:p>
          <a:p>
            <a:pPr marL="857250" lvl="2" indent="-171450">
              <a:buFont typeface="Arial" panose="020B0604020202020204" pitchFamily="34" charset="0"/>
              <a:buChar char="•"/>
            </a:pPr>
            <a:r>
              <a:rPr lang="en-US" dirty="0"/>
              <a:t>Credit Monitoring </a:t>
            </a:r>
          </a:p>
          <a:p>
            <a:pPr marL="857250" lvl="2" indent="-171450">
              <a:buFont typeface="Arial" panose="020B0604020202020204" pitchFamily="34" charset="0"/>
              <a:buChar char="•"/>
            </a:pPr>
            <a:r>
              <a:rPr lang="en-US" dirty="0"/>
              <a:t>Identity Theft Restoration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AB37B5-35CF-734D-8000-3DA8B761D21E}" type="slidenum">
              <a:rPr lang="en-GB" smtClean="0"/>
              <a:t>9</a:t>
            </a:fld>
            <a:endParaRPr lang="en-GB" dirty="0"/>
          </a:p>
        </p:txBody>
      </p:sp>
    </p:spTree>
    <p:extLst>
      <p:ext uri="{BB962C8B-B14F-4D97-AF65-F5344CB8AC3E}">
        <p14:creationId xmlns:p14="http://schemas.microsoft.com/office/powerpoint/2010/main" val="308875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Incident Response: What Happens during an event: </a:t>
            </a:r>
          </a:p>
          <a:p>
            <a:pPr marL="514350" lvl="1" indent="-171450">
              <a:buFont typeface="Arial" panose="020B0604020202020204" pitchFamily="34" charset="0"/>
              <a:buChar char="•"/>
            </a:pPr>
            <a:r>
              <a:rPr lang="en-US" dirty="0"/>
              <a:t>The First Party Covers are triggered, including: </a:t>
            </a:r>
          </a:p>
          <a:p>
            <a:pPr marL="857250" lvl="2" indent="-171450">
              <a:buFont typeface="Arial" panose="020B0604020202020204" pitchFamily="34" charset="0"/>
              <a:buChar char="•"/>
            </a:pPr>
            <a:r>
              <a:rPr lang="en-US" dirty="0"/>
              <a:t>The aforementioned breach coach begins responding to the incident. Expenses such as: </a:t>
            </a:r>
          </a:p>
          <a:p>
            <a:pPr marL="1200150" lvl="3" indent="-171450">
              <a:buFont typeface="Arial" panose="020B0604020202020204" pitchFamily="34" charset="0"/>
              <a:buChar char="•"/>
            </a:pPr>
            <a:r>
              <a:rPr lang="en-US" dirty="0"/>
              <a:t>Establishing  a legal response to the  event </a:t>
            </a:r>
          </a:p>
          <a:p>
            <a:pPr marL="1200150" lvl="3" indent="-171450">
              <a:buFont typeface="Arial" panose="020B0604020202020204" pitchFamily="34" charset="0"/>
              <a:buChar char="•"/>
            </a:pPr>
            <a:r>
              <a:rPr lang="en-US" dirty="0"/>
              <a:t>Triggering the First Party Incident Response Fund  including: </a:t>
            </a:r>
          </a:p>
          <a:p>
            <a:pPr marL="1543050" lvl="4" indent="-171450">
              <a:buFont typeface="Arial" panose="020B0604020202020204" pitchFamily="34" charset="0"/>
              <a:buChar char="•"/>
            </a:pPr>
            <a:r>
              <a:rPr lang="en-US" dirty="0"/>
              <a:t>Notifying all affected parties</a:t>
            </a:r>
          </a:p>
          <a:p>
            <a:pPr marL="1543050" lvl="4" indent="-171450">
              <a:buFont typeface="Arial" panose="020B0604020202020204" pitchFamily="34" charset="0"/>
              <a:buChar char="•"/>
            </a:pPr>
            <a:r>
              <a:rPr lang="en-US" dirty="0"/>
              <a:t>Providing affected parties with required  credit monitoring; </a:t>
            </a:r>
          </a:p>
          <a:p>
            <a:pPr marL="1543050" lvl="4" indent="-171450">
              <a:buFont typeface="Arial" panose="020B0604020202020204" pitchFamily="34" charset="0"/>
              <a:buChar char="•"/>
            </a:pPr>
            <a:r>
              <a:rPr lang="en-US" dirty="0"/>
              <a:t>Hiring a Public relations firm  and crisis management firms, as well as  potential rewards. </a:t>
            </a:r>
          </a:p>
          <a:p>
            <a:pPr marL="171450" indent="-171450">
              <a:buFont typeface="Arial" panose="020B0604020202020204" pitchFamily="34" charset="0"/>
              <a:buChar char="•"/>
            </a:pPr>
            <a:r>
              <a:rPr lang="en-US" dirty="0"/>
              <a:t>Also during an incident, coverage for First Party Loss Expenses and Reimbursement is triggered, including: </a:t>
            </a:r>
          </a:p>
          <a:p>
            <a:pPr marL="514350" lvl="1" indent="-171450">
              <a:buFont typeface="Arial" panose="020B0604020202020204" pitchFamily="34" charset="0"/>
              <a:buChar char="•"/>
            </a:pPr>
            <a:r>
              <a:rPr lang="en-US" dirty="0"/>
              <a:t>Business Interruption Expenses, including those Extra Expenses and Contingent Business Interruption (Similar to a Property Business Interruption Policy). </a:t>
            </a:r>
          </a:p>
          <a:p>
            <a:pPr marL="514350" lvl="1" indent="-171450">
              <a:buFont typeface="Arial" panose="020B0604020202020204" pitchFamily="34" charset="0"/>
              <a:buChar char="•"/>
            </a:pPr>
            <a:r>
              <a:rPr lang="en-US" dirty="0"/>
              <a:t>Expenses related to Extortion. </a:t>
            </a:r>
          </a:p>
          <a:p>
            <a:pPr marL="514350" lvl="1" indent="-171450">
              <a:buFont typeface="Arial" panose="020B0604020202020204" pitchFamily="34" charset="0"/>
              <a:buChar char="•"/>
            </a:pPr>
            <a:r>
              <a:rPr lang="en-US" dirty="0"/>
              <a:t>The recovery of Corrupt or destroyed data</a:t>
            </a:r>
          </a:p>
          <a:p>
            <a:pPr marL="514350" lvl="1" indent="-171450">
              <a:buFont typeface="Arial" panose="020B0604020202020204" pitchFamily="34" charset="0"/>
              <a:buChar char="•"/>
            </a:pPr>
            <a:r>
              <a:rPr lang="en-US" dirty="0"/>
              <a:t>Expenses related to Fraud, including Telecommunications Fraud and Computer Fraud, Funds Transfer Fraud, and Social Engineering in Computer Crime Endorsement is purchased. </a:t>
            </a:r>
          </a:p>
          <a:p>
            <a:pPr marL="5143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Also,  during an incident, the insured may  face a suit, coverage for Liability and Defense Coverage is available for: </a:t>
            </a:r>
          </a:p>
          <a:p>
            <a:pPr marL="514350" lvl="1" indent="-171450">
              <a:buFont typeface="Arial" panose="020B0604020202020204" pitchFamily="34" charset="0"/>
              <a:buChar char="•"/>
            </a:pPr>
            <a:r>
              <a:rPr lang="en-US" dirty="0"/>
              <a:t>Media Liability </a:t>
            </a:r>
          </a:p>
          <a:p>
            <a:pPr marL="514350" lvl="1" indent="-171450">
              <a:buFont typeface="Arial" panose="020B0604020202020204" pitchFamily="34" charset="0"/>
              <a:buChar char="•"/>
            </a:pPr>
            <a:r>
              <a:rPr lang="en-US" dirty="0"/>
              <a:t>PCI Liability – contractual liabilities owed to payment card industry firms as a result of a cyber incident </a:t>
            </a:r>
          </a:p>
          <a:p>
            <a:pPr marL="514350" lvl="1" indent="-171450">
              <a:buFont typeface="Arial" panose="020B0604020202020204" pitchFamily="34" charset="0"/>
              <a:buChar char="•"/>
            </a:pPr>
            <a:r>
              <a:rPr lang="en-US" dirty="0"/>
              <a:t>Regulatory Liability including fines and penalties (where legally insurable) </a:t>
            </a:r>
          </a:p>
          <a:p>
            <a:pPr marL="514350" lvl="1" indent="-171450">
              <a:buFont typeface="Arial" panose="020B0604020202020204" pitchFamily="34" charset="0"/>
              <a:buChar char="•"/>
            </a:pPr>
            <a:r>
              <a:rPr lang="en-US" dirty="0"/>
              <a:t>Cyber, Privacy and Network security liability following a data breach or failure of network security </a:t>
            </a:r>
          </a:p>
          <a:p>
            <a:pPr marL="514350" lvl="1" indent="-171450">
              <a:buFont typeface="Arial" panose="020B0604020202020204" pitchFamily="34" charset="0"/>
              <a:buChar char="•"/>
            </a:pPr>
            <a:r>
              <a:rPr lang="en-US" dirty="0"/>
              <a:t>Technology E&amp;O (If the risk is a technology oriented risk). </a:t>
            </a:r>
          </a:p>
          <a:p>
            <a:pPr marL="5143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AB37B5-35CF-734D-8000-3DA8B761D21E}" type="slidenum">
              <a:rPr lang="en-GB" smtClean="0"/>
              <a:t>10</a:t>
            </a:fld>
            <a:endParaRPr lang="en-GB" dirty="0"/>
          </a:p>
        </p:txBody>
      </p:sp>
    </p:spTree>
    <p:extLst>
      <p:ext uri="{BB962C8B-B14F-4D97-AF65-F5344CB8AC3E}">
        <p14:creationId xmlns:p14="http://schemas.microsoft.com/office/powerpoint/2010/main" val="3570955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27BDE4-72A7-2D4B-A1F4-C77D9AA1B29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ubtitle 2"/>
          <p:cNvSpPr>
            <a:spLocks noGrp="1"/>
          </p:cNvSpPr>
          <p:nvPr>
            <p:ph type="subTitle" idx="1"/>
          </p:nvPr>
        </p:nvSpPr>
        <p:spPr>
          <a:xfrm>
            <a:off x="2540000" y="4272628"/>
            <a:ext cx="4344546" cy="543847"/>
          </a:xfrm>
        </p:spPr>
        <p:txBody>
          <a:bodyPr anchor="b" anchorCtr="0">
            <a:noAutofit/>
          </a:bodyPr>
          <a:lstStyle>
            <a:lvl1pPr marL="0" indent="0" algn="l">
              <a:lnSpc>
                <a:spcPts val="1250"/>
              </a:lnSpc>
              <a:buNone/>
              <a:defRPr sz="1100" b="0" i="0">
                <a:solidFill>
                  <a:schemeClr val="bg1"/>
                </a:solidFill>
                <a:latin typeface="Chubb Publico Light" panose="02040302060504060203" pitchFamily="18"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2540000" y="1953852"/>
            <a:ext cx="4344547" cy="1567223"/>
          </a:xfrm>
        </p:spPr>
        <p:txBody>
          <a:bodyPr/>
          <a:lstStyle>
            <a:lvl1pPr>
              <a:lnSpc>
                <a:spcPts val="3900"/>
              </a:lnSpc>
              <a:defRPr sz="4000" b="0" i="0">
                <a:solidFill>
                  <a:schemeClr val="bg2"/>
                </a:solidFill>
                <a:latin typeface="Chubb Publico Roman" panose="02040502060504060203" pitchFamily="18" charset="77"/>
              </a:defRPr>
            </a:lvl1pPr>
            <a:lvl2pPr>
              <a:lnSpc>
                <a:spcPts val="3900"/>
              </a:lnSpc>
              <a:defRPr sz="4000" b="0" i="0">
                <a:solidFill>
                  <a:schemeClr val="bg1"/>
                </a:solidFill>
                <a:latin typeface="Chubb Publico Roman" panose="02040502060504060203" pitchFamily="18" charset="77"/>
              </a:defRPr>
            </a:lvl2pPr>
            <a:lvl3pPr>
              <a:spcBef>
                <a:spcPts val="900"/>
              </a:spcBef>
              <a:defRPr sz="1100">
                <a:solidFill>
                  <a:schemeClr val="bg2"/>
                </a:solidFill>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411031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442AD-427B-004D-9DF7-174D68CF097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49" y="574236"/>
            <a:ext cx="7712075" cy="541759"/>
          </a:xfrm>
        </p:spPr>
        <p:txBody>
          <a:bodyPr/>
          <a:lstStyle>
            <a:lvl1pPr>
              <a:lnSpc>
                <a:spcPts val="3300"/>
              </a:lnSpc>
              <a:defRPr sz="3000" b="0" i="0">
                <a:solidFill>
                  <a:schemeClr val="bg2"/>
                </a:solidFill>
                <a:latin typeface="Chubb Publico Roman"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8" name="Text Placeholder 6">
            <a:extLst>
              <a:ext uri="{FF2B5EF4-FFF2-40B4-BE49-F238E27FC236}">
                <a16:creationId xmlns:a16="http://schemas.microsoft.com/office/drawing/2014/main" id="{2ACCE439-51A3-874A-93FA-8F13ED2BBCCB}"/>
              </a:ext>
            </a:extLst>
          </p:cNvPr>
          <p:cNvSpPr>
            <a:spLocks noGrp="1"/>
          </p:cNvSpPr>
          <p:nvPr>
            <p:ph type="body" sz="quarter" idx="16" hasCustomPrompt="1"/>
          </p:nvPr>
        </p:nvSpPr>
        <p:spPr>
          <a:xfrm>
            <a:off x="2944738" y="1294019"/>
            <a:ext cx="333233" cy="276620"/>
          </a:xfrm>
        </p:spPr>
        <p:txBody>
          <a:bodyPr>
            <a:noAutofit/>
          </a:bodyPr>
          <a:lstStyle>
            <a:lvl1pPr algn="ctr">
              <a:lnSpc>
                <a:spcPct val="100000"/>
              </a:lnSpc>
              <a:defRPr sz="1900" b="0" i="0">
                <a:solidFill>
                  <a:schemeClr val="bg2"/>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10" name="Text Placeholder 6">
            <a:extLst>
              <a:ext uri="{FF2B5EF4-FFF2-40B4-BE49-F238E27FC236}">
                <a16:creationId xmlns:a16="http://schemas.microsoft.com/office/drawing/2014/main" id="{5EA292F7-DEFB-D649-89A1-E820667B029D}"/>
              </a:ext>
            </a:extLst>
          </p:cNvPr>
          <p:cNvSpPr>
            <a:spLocks noGrp="1"/>
          </p:cNvSpPr>
          <p:nvPr>
            <p:ph type="body" sz="quarter" idx="22" hasCustomPrompt="1"/>
          </p:nvPr>
        </p:nvSpPr>
        <p:spPr>
          <a:xfrm>
            <a:off x="5540516" y="1294019"/>
            <a:ext cx="333233" cy="276620"/>
          </a:xfrm>
        </p:spPr>
        <p:txBody>
          <a:bodyPr>
            <a:noAutofit/>
          </a:bodyPr>
          <a:lstStyle>
            <a:lvl1pPr algn="ctr">
              <a:lnSpc>
                <a:spcPct val="100000"/>
              </a:lnSpc>
              <a:defRPr sz="1900" b="0" i="0">
                <a:solidFill>
                  <a:schemeClr val="bg2"/>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11" name="Text Placeholder 6">
            <a:extLst>
              <a:ext uri="{FF2B5EF4-FFF2-40B4-BE49-F238E27FC236}">
                <a16:creationId xmlns:a16="http://schemas.microsoft.com/office/drawing/2014/main" id="{6D02BAE2-EF4A-BA42-BE69-16E6385C6C9E}"/>
              </a:ext>
            </a:extLst>
          </p:cNvPr>
          <p:cNvSpPr>
            <a:spLocks noGrp="1"/>
          </p:cNvSpPr>
          <p:nvPr>
            <p:ph type="body" sz="quarter" idx="23" hasCustomPrompt="1"/>
          </p:nvPr>
        </p:nvSpPr>
        <p:spPr>
          <a:xfrm>
            <a:off x="8206000" y="1294019"/>
            <a:ext cx="333233" cy="276620"/>
          </a:xfrm>
        </p:spPr>
        <p:txBody>
          <a:bodyPr>
            <a:noAutofit/>
          </a:bodyPr>
          <a:lstStyle>
            <a:lvl1pPr algn="ctr">
              <a:lnSpc>
                <a:spcPct val="100000"/>
              </a:lnSpc>
              <a:defRPr sz="1900" b="0" i="0">
                <a:solidFill>
                  <a:schemeClr val="bg2"/>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12" name="Text Placeholder 6">
            <a:extLst>
              <a:ext uri="{FF2B5EF4-FFF2-40B4-BE49-F238E27FC236}">
                <a16:creationId xmlns:a16="http://schemas.microsoft.com/office/drawing/2014/main" id="{13B9955B-D713-034E-A666-47392448429E}"/>
              </a:ext>
            </a:extLst>
          </p:cNvPr>
          <p:cNvSpPr>
            <a:spLocks noGrp="1"/>
          </p:cNvSpPr>
          <p:nvPr>
            <p:ph type="body" sz="quarter" idx="24" hasCustomPrompt="1"/>
          </p:nvPr>
        </p:nvSpPr>
        <p:spPr>
          <a:xfrm>
            <a:off x="1073150" y="4400550"/>
            <a:ext cx="1171575" cy="514350"/>
          </a:xfrm>
        </p:spPr>
        <p:txBody>
          <a:bodyPr>
            <a:noAutofit/>
          </a:bodyPr>
          <a:lstStyle>
            <a:lvl1pPr>
              <a:lnSpc>
                <a:spcPts val="1100"/>
              </a:lnSpc>
              <a:defRPr sz="900">
                <a:solidFill>
                  <a:srgbClr val="B888DE"/>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3" name="Text Placeholder 6">
            <a:extLst>
              <a:ext uri="{FF2B5EF4-FFF2-40B4-BE49-F238E27FC236}">
                <a16:creationId xmlns:a16="http://schemas.microsoft.com/office/drawing/2014/main" id="{1D392C07-2A3E-C34C-A767-54116615C3B9}"/>
              </a:ext>
            </a:extLst>
          </p:cNvPr>
          <p:cNvSpPr>
            <a:spLocks noGrp="1"/>
          </p:cNvSpPr>
          <p:nvPr>
            <p:ph type="body" sz="quarter" idx="25" hasCustomPrompt="1"/>
          </p:nvPr>
        </p:nvSpPr>
        <p:spPr>
          <a:xfrm>
            <a:off x="4326489" y="4400550"/>
            <a:ext cx="1171575" cy="514350"/>
          </a:xfrm>
        </p:spPr>
        <p:txBody>
          <a:bodyPr>
            <a:noAutofit/>
          </a:bodyPr>
          <a:lstStyle>
            <a:lvl1pPr>
              <a:lnSpc>
                <a:spcPts val="1100"/>
              </a:lnSpc>
              <a:defRPr sz="900">
                <a:solidFill>
                  <a:srgbClr val="B888DE"/>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4" name="Text Placeholder 6">
            <a:extLst>
              <a:ext uri="{FF2B5EF4-FFF2-40B4-BE49-F238E27FC236}">
                <a16:creationId xmlns:a16="http://schemas.microsoft.com/office/drawing/2014/main" id="{AD9F9A66-5C3C-CD4D-A970-A62FFD6D4832}"/>
              </a:ext>
            </a:extLst>
          </p:cNvPr>
          <p:cNvSpPr>
            <a:spLocks noGrp="1"/>
          </p:cNvSpPr>
          <p:nvPr>
            <p:ph type="body" sz="quarter" idx="26" hasCustomPrompt="1"/>
          </p:nvPr>
        </p:nvSpPr>
        <p:spPr>
          <a:xfrm>
            <a:off x="6372804" y="4400550"/>
            <a:ext cx="709755"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5" name="Text Placeholder 6">
            <a:extLst>
              <a:ext uri="{FF2B5EF4-FFF2-40B4-BE49-F238E27FC236}">
                <a16:creationId xmlns:a16="http://schemas.microsoft.com/office/drawing/2014/main" id="{C7556681-A523-9E4A-B2AF-EB5033B94246}"/>
              </a:ext>
            </a:extLst>
          </p:cNvPr>
          <p:cNvSpPr>
            <a:spLocks noGrp="1"/>
          </p:cNvSpPr>
          <p:nvPr>
            <p:ph type="body" sz="quarter" idx="27" hasCustomPrompt="1"/>
          </p:nvPr>
        </p:nvSpPr>
        <p:spPr>
          <a:xfrm>
            <a:off x="7199460" y="4400550"/>
            <a:ext cx="962599"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6" name="Text Placeholder 6">
            <a:extLst>
              <a:ext uri="{FF2B5EF4-FFF2-40B4-BE49-F238E27FC236}">
                <a16:creationId xmlns:a16="http://schemas.microsoft.com/office/drawing/2014/main" id="{160F3970-1B15-A449-BA50-46E377A8F512}"/>
              </a:ext>
            </a:extLst>
          </p:cNvPr>
          <p:cNvSpPr>
            <a:spLocks noGrp="1"/>
          </p:cNvSpPr>
          <p:nvPr>
            <p:ph type="body" sz="quarter" idx="28" hasCustomPrompt="1"/>
          </p:nvPr>
        </p:nvSpPr>
        <p:spPr>
          <a:xfrm>
            <a:off x="8315036" y="4400550"/>
            <a:ext cx="546389"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7" name="Text Placeholder 6">
            <a:extLst>
              <a:ext uri="{FF2B5EF4-FFF2-40B4-BE49-F238E27FC236}">
                <a16:creationId xmlns:a16="http://schemas.microsoft.com/office/drawing/2014/main" id="{C95CFB5A-7A25-A24D-860B-206C4B125435}"/>
              </a:ext>
            </a:extLst>
          </p:cNvPr>
          <p:cNvSpPr>
            <a:spLocks noGrp="1"/>
          </p:cNvSpPr>
          <p:nvPr>
            <p:ph type="body" sz="quarter" idx="29" hasCustomPrompt="1"/>
          </p:nvPr>
        </p:nvSpPr>
        <p:spPr>
          <a:xfrm>
            <a:off x="3700826" y="4126437"/>
            <a:ext cx="508762" cy="535340"/>
          </a:xfrm>
        </p:spPr>
        <p:txBody>
          <a:bodyPr lIns="36000" tIns="36000" rIns="36000" bIns="36000" anchor="ctr" anchorCtr="0">
            <a:noAutofit/>
          </a:bodyPr>
          <a:lstStyle>
            <a:lvl1pPr algn="ctr">
              <a:lnSpc>
                <a:spcPts val="1000"/>
              </a:lnSpc>
              <a:defRPr sz="80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5" name="Text Placeholder 6">
            <a:extLst>
              <a:ext uri="{FF2B5EF4-FFF2-40B4-BE49-F238E27FC236}">
                <a16:creationId xmlns:a16="http://schemas.microsoft.com/office/drawing/2014/main" id="{D87DB7D8-9EA1-7B4C-A887-0522124B2517}"/>
              </a:ext>
            </a:extLst>
          </p:cNvPr>
          <p:cNvSpPr>
            <a:spLocks noGrp="1"/>
          </p:cNvSpPr>
          <p:nvPr>
            <p:ph type="body" sz="quarter" idx="35" hasCustomPrompt="1"/>
          </p:nvPr>
        </p:nvSpPr>
        <p:spPr>
          <a:xfrm>
            <a:off x="1194086" y="1559020"/>
            <a:ext cx="1863725" cy="464043"/>
          </a:xfrm>
        </p:spPr>
        <p:txBody>
          <a:bodyPr/>
          <a:lstStyle>
            <a:lvl1pPr>
              <a:lnSpc>
                <a:spcPts val="1350"/>
              </a:lnSpc>
              <a:defRPr sz="1350" b="0" i="0">
                <a:solidFill>
                  <a:schemeClr val="bg1"/>
                </a:solidFill>
                <a:latin typeface="Chubb Publico Medium" panose="02040502060504060203" pitchFamily="18" charset="77"/>
              </a:defRPr>
            </a:lvl1pPr>
            <a:lvl2pPr>
              <a:lnSpc>
                <a:spcPts val="1700"/>
              </a:lnSpc>
              <a:spcBef>
                <a:spcPts val="0"/>
              </a:spcBef>
              <a:defRPr sz="1350">
                <a:solidFill>
                  <a:schemeClr val="bg1"/>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26" name="Text Placeholder 6">
            <a:extLst>
              <a:ext uri="{FF2B5EF4-FFF2-40B4-BE49-F238E27FC236}">
                <a16:creationId xmlns:a16="http://schemas.microsoft.com/office/drawing/2014/main" id="{46F0ACA6-B38D-A14D-B9EB-286FA7577B4D}"/>
              </a:ext>
            </a:extLst>
          </p:cNvPr>
          <p:cNvSpPr>
            <a:spLocks noGrp="1"/>
          </p:cNvSpPr>
          <p:nvPr>
            <p:ph type="body" sz="quarter" idx="36" hasCustomPrompt="1"/>
          </p:nvPr>
        </p:nvSpPr>
        <p:spPr>
          <a:xfrm>
            <a:off x="3851275" y="1559020"/>
            <a:ext cx="1863725" cy="464043"/>
          </a:xfrm>
        </p:spPr>
        <p:txBody>
          <a:bodyPr/>
          <a:lstStyle>
            <a:lvl1pPr>
              <a:lnSpc>
                <a:spcPts val="1350"/>
              </a:lnSpc>
              <a:defRPr sz="1350" b="0" i="0">
                <a:solidFill>
                  <a:schemeClr val="bg2"/>
                </a:solidFill>
                <a:latin typeface="Chubb Publico Medium" panose="02040502060504060203" pitchFamily="18" charset="77"/>
              </a:defRPr>
            </a:lvl1pPr>
            <a:lvl2pPr>
              <a:lnSpc>
                <a:spcPts val="1700"/>
              </a:lnSpc>
              <a:spcBef>
                <a:spcPts val="0"/>
              </a:spcBef>
              <a:defRPr sz="1350">
                <a:solidFill>
                  <a:schemeClr val="bg2"/>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27" name="Text Placeholder 6">
            <a:extLst>
              <a:ext uri="{FF2B5EF4-FFF2-40B4-BE49-F238E27FC236}">
                <a16:creationId xmlns:a16="http://schemas.microsoft.com/office/drawing/2014/main" id="{28B38ED2-46C8-D34F-9E50-63953B86E194}"/>
              </a:ext>
            </a:extLst>
          </p:cNvPr>
          <p:cNvSpPr>
            <a:spLocks noGrp="1"/>
          </p:cNvSpPr>
          <p:nvPr>
            <p:ph type="body" sz="quarter" idx="37" hasCustomPrompt="1"/>
          </p:nvPr>
        </p:nvSpPr>
        <p:spPr>
          <a:xfrm>
            <a:off x="6500358" y="1559020"/>
            <a:ext cx="1863725" cy="464043"/>
          </a:xfrm>
        </p:spPr>
        <p:txBody>
          <a:bodyPr/>
          <a:lstStyle>
            <a:lvl1pPr>
              <a:lnSpc>
                <a:spcPts val="1350"/>
              </a:lnSpc>
              <a:defRPr sz="1350" b="0" i="0">
                <a:solidFill>
                  <a:schemeClr val="bg2"/>
                </a:solidFill>
                <a:latin typeface="Chubb Publico Medium" panose="02040502060504060203" pitchFamily="18" charset="77"/>
              </a:defRPr>
            </a:lvl1pPr>
            <a:lvl2pPr>
              <a:lnSpc>
                <a:spcPts val="1700"/>
              </a:lnSpc>
              <a:spcBef>
                <a:spcPts val="0"/>
              </a:spcBef>
              <a:defRPr sz="1350">
                <a:solidFill>
                  <a:schemeClr val="bg2"/>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3" name="Table Placeholder 2">
            <a:extLst>
              <a:ext uri="{FF2B5EF4-FFF2-40B4-BE49-F238E27FC236}">
                <a16:creationId xmlns:a16="http://schemas.microsoft.com/office/drawing/2014/main" id="{6C187896-A222-8340-B0D6-D391528DFC5D}"/>
              </a:ext>
            </a:extLst>
          </p:cNvPr>
          <p:cNvSpPr>
            <a:spLocks noGrp="1"/>
          </p:cNvSpPr>
          <p:nvPr>
            <p:ph type="tbl" sz="quarter" idx="38"/>
          </p:nvPr>
        </p:nvSpPr>
        <p:spPr>
          <a:xfrm>
            <a:off x="1194085" y="2155826"/>
            <a:ext cx="1001538" cy="1569189"/>
          </a:xfrm>
        </p:spPr>
        <p:txBody>
          <a:bodyPr/>
          <a:lstStyle>
            <a:lvl1pPr>
              <a:lnSpc>
                <a:spcPts val="1350"/>
              </a:lnSpc>
              <a:defRPr sz="1000" b="0" i="0">
                <a:latin typeface="Chubb Publico Light" panose="02040302060504060203" pitchFamily="18" charset="77"/>
              </a:defRPr>
            </a:lvl1pPr>
          </a:lstStyle>
          <a:p>
            <a:endParaRPr lang="en-GB" dirty="0"/>
          </a:p>
        </p:txBody>
      </p:sp>
      <p:sp>
        <p:nvSpPr>
          <p:cNvPr id="28" name="Table Placeholder 2">
            <a:extLst>
              <a:ext uri="{FF2B5EF4-FFF2-40B4-BE49-F238E27FC236}">
                <a16:creationId xmlns:a16="http://schemas.microsoft.com/office/drawing/2014/main" id="{9970799B-B42E-0746-AEA4-35CFD86E34B5}"/>
              </a:ext>
            </a:extLst>
          </p:cNvPr>
          <p:cNvSpPr>
            <a:spLocks noGrp="1"/>
          </p:cNvSpPr>
          <p:nvPr>
            <p:ph type="tbl" sz="quarter" idx="39"/>
          </p:nvPr>
        </p:nvSpPr>
        <p:spPr>
          <a:xfrm>
            <a:off x="3851276" y="2155826"/>
            <a:ext cx="1156660" cy="1569189"/>
          </a:xfrm>
        </p:spPr>
        <p:txBody>
          <a:bodyPr/>
          <a:lstStyle>
            <a:lvl1pPr>
              <a:lnSpc>
                <a:spcPts val="1350"/>
              </a:lnSpc>
              <a:defRPr sz="1000" b="0" i="0">
                <a:latin typeface="Chubb Publico Light" panose="02040302060504060203" pitchFamily="18" charset="77"/>
              </a:defRPr>
            </a:lvl1pPr>
          </a:lstStyle>
          <a:p>
            <a:endParaRPr lang="en-GB" dirty="0"/>
          </a:p>
        </p:txBody>
      </p:sp>
      <p:sp>
        <p:nvSpPr>
          <p:cNvPr id="29" name="Table Placeholder 2">
            <a:extLst>
              <a:ext uri="{FF2B5EF4-FFF2-40B4-BE49-F238E27FC236}">
                <a16:creationId xmlns:a16="http://schemas.microsoft.com/office/drawing/2014/main" id="{23E5962D-6F12-774B-AB7C-E1877517E78F}"/>
              </a:ext>
            </a:extLst>
          </p:cNvPr>
          <p:cNvSpPr>
            <a:spLocks noGrp="1"/>
          </p:cNvSpPr>
          <p:nvPr>
            <p:ph type="tbl" sz="quarter" idx="40"/>
          </p:nvPr>
        </p:nvSpPr>
        <p:spPr>
          <a:xfrm>
            <a:off x="6500358" y="2155826"/>
            <a:ext cx="984339" cy="1569189"/>
          </a:xfrm>
        </p:spPr>
        <p:txBody>
          <a:bodyPr/>
          <a:lstStyle>
            <a:lvl1pPr>
              <a:lnSpc>
                <a:spcPts val="1350"/>
              </a:lnSpc>
              <a:defRPr sz="1000" b="0" i="0">
                <a:latin typeface="Chubb Publico Light" panose="02040302060504060203" pitchFamily="18" charset="77"/>
              </a:defRPr>
            </a:lvl1pPr>
          </a:lstStyle>
          <a:p>
            <a:endParaRPr lang="en-GB" dirty="0"/>
          </a:p>
        </p:txBody>
      </p:sp>
    </p:spTree>
    <p:extLst>
      <p:ext uri="{BB962C8B-B14F-4D97-AF65-F5344CB8AC3E}">
        <p14:creationId xmlns:p14="http://schemas.microsoft.com/office/powerpoint/2010/main" val="393851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26">
          <p15:clr>
            <a:srgbClr val="FBAE40"/>
          </p15:clr>
        </p15:guide>
        <p15:guide id="3" pos="4090">
          <p15:clr>
            <a:srgbClr val="FBAE40"/>
          </p15:clr>
        </p15:guide>
        <p15:guide id="4" pos="6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98C913-843D-FC46-B40D-810AB8A89F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ubtitle 2"/>
          <p:cNvSpPr>
            <a:spLocks noGrp="1"/>
          </p:cNvSpPr>
          <p:nvPr>
            <p:ph type="subTitle" idx="1"/>
          </p:nvPr>
        </p:nvSpPr>
        <p:spPr>
          <a:xfrm>
            <a:off x="5857875" y="1140147"/>
            <a:ext cx="2927350" cy="235942"/>
          </a:xfrm>
        </p:spPr>
        <p:txBody>
          <a:bodyPr anchor="t" anchorCtr="0">
            <a:noAutofit/>
          </a:bodyPr>
          <a:lstStyle>
            <a:lvl1pPr marL="0" indent="0" algn="l">
              <a:lnSpc>
                <a:spcPts val="1450"/>
              </a:lnSpc>
              <a:buNone/>
              <a:defRPr sz="1100" b="0" i="0">
                <a:solidFill>
                  <a:schemeClr val="bg2"/>
                </a:solidFill>
                <a:latin typeface="Chubb Publico Medium" panose="02040502060504060203" pitchFamily="18"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13" name="Text Placeholder 6">
            <a:extLst>
              <a:ext uri="{FF2B5EF4-FFF2-40B4-BE49-F238E27FC236}">
                <a16:creationId xmlns:a16="http://schemas.microsoft.com/office/drawing/2014/main" id="{29B2A757-6399-CF4B-9AA8-6F65E4923106}"/>
              </a:ext>
            </a:extLst>
          </p:cNvPr>
          <p:cNvSpPr>
            <a:spLocks noGrp="1"/>
          </p:cNvSpPr>
          <p:nvPr>
            <p:ph type="body" sz="quarter" idx="23" hasCustomPrompt="1"/>
          </p:nvPr>
        </p:nvSpPr>
        <p:spPr>
          <a:xfrm>
            <a:off x="5990102" y="4433746"/>
            <a:ext cx="2556997" cy="235942"/>
          </a:xfrm>
        </p:spPr>
        <p:txBody>
          <a:bodyPr>
            <a:noAutofit/>
          </a:bodyPr>
          <a:lstStyle>
            <a:lvl1pPr>
              <a:lnSpc>
                <a:spcPts val="1450"/>
              </a:lnSpc>
              <a:defRPr sz="1100" b="0" i="0">
                <a:solidFill>
                  <a:schemeClr val="bg1"/>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51" y="1112787"/>
            <a:ext cx="3615390" cy="2204343"/>
          </a:xfrm>
        </p:spPr>
        <p:txBody>
          <a:bodyPr/>
          <a:lstStyle>
            <a:lvl1pPr>
              <a:lnSpc>
                <a:spcPts val="3300"/>
              </a:lnSpc>
              <a:defRPr sz="3000" b="0" i="0">
                <a:solidFill>
                  <a:schemeClr val="bg2"/>
                </a:solidFill>
                <a:latin typeface="Chubb Publico Roman" panose="02040502060504060203" pitchFamily="18" charset="77"/>
              </a:defRPr>
            </a:lvl1pPr>
            <a:lvl2pPr>
              <a:lnSpc>
                <a:spcPts val="3300"/>
              </a:lnSpc>
              <a:spcAft>
                <a:spcPts val="1600"/>
              </a:spcAft>
              <a:defRPr sz="3000" b="0" i="0">
                <a:solidFill>
                  <a:schemeClr val="bg1"/>
                </a:solidFill>
                <a:latin typeface="Chubb Publico Roman" panose="02040502060504060203" pitchFamily="18" charset="77"/>
              </a:defRPr>
            </a:lvl2pPr>
            <a:lvl3pPr>
              <a:lnSpc>
                <a:spcPts val="1450"/>
              </a:lnSpc>
              <a:spcBef>
                <a:spcPts val="0"/>
              </a:spcBef>
              <a:defRPr sz="1100">
                <a:solidFill>
                  <a:schemeClr val="bg1"/>
                </a:solidFill>
              </a:defRPr>
            </a:lvl3pPr>
          </a:lstStyle>
          <a:p>
            <a:pPr lvl="0"/>
            <a:r>
              <a:rPr lang="en-US" dirty="0"/>
              <a:t>Click to edit text</a:t>
            </a:r>
          </a:p>
          <a:p>
            <a:pPr lvl="1"/>
            <a:r>
              <a:rPr lang="en-US" dirty="0"/>
              <a:t>Second level</a:t>
            </a:r>
          </a:p>
          <a:p>
            <a:pPr lvl="2"/>
            <a:r>
              <a:rPr lang="en-US" dirty="0"/>
              <a:t>Third level</a:t>
            </a:r>
          </a:p>
        </p:txBody>
      </p:sp>
      <p:sp>
        <p:nvSpPr>
          <p:cNvPr id="11" name="Table Placeholder 2">
            <a:extLst>
              <a:ext uri="{FF2B5EF4-FFF2-40B4-BE49-F238E27FC236}">
                <a16:creationId xmlns:a16="http://schemas.microsoft.com/office/drawing/2014/main" id="{87C2EABD-E944-C24B-8345-F14DB571B2DD}"/>
              </a:ext>
            </a:extLst>
          </p:cNvPr>
          <p:cNvSpPr>
            <a:spLocks noGrp="1"/>
          </p:cNvSpPr>
          <p:nvPr>
            <p:ph type="tbl" sz="quarter" idx="40"/>
          </p:nvPr>
        </p:nvSpPr>
        <p:spPr>
          <a:xfrm>
            <a:off x="5857875" y="1497140"/>
            <a:ext cx="2927350" cy="2577165"/>
          </a:xfrm>
        </p:spPr>
        <p:txBody>
          <a:bodyPr/>
          <a:lstStyle>
            <a:lvl1pPr>
              <a:lnSpc>
                <a:spcPts val="1350"/>
              </a:lnSpc>
              <a:defRPr sz="900" b="0" i="0">
                <a:latin typeface="Chubb Publico Light" panose="02040302060504060203" pitchFamily="18" charset="77"/>
              </a:defRPr>
            </a:lvl1pPr>
          </a:lstStyle>
          <a:p>
            <a:endParaRPr lang="en-GB" dirty="0"/>
          </a:p>
        </p:txBody>
      </p:sp>
    </p:spTree>
    <p:extLst>
      <p:ext uri="{BB962C8B-B14F-4D97-AF65-F5344CB8AC3E}">
        <p14:creationId xmlns:p14="http://schemas.microsoft.com/office/powerpoint/2010/main" val="409173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90" userDrawn="1">
          <p15:clr>
            <a:srgbClr val="FBAE40"/>
          </p15:clr>
        </p15:guide>
        <p15:guide id="4" pos="6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511B7D-8E73-F647-BE7F-23D68864206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2540000" y="1953853"/>
            <a:ext cx="4344547" cy="1051898"/>
          </a:xfrm>
        </p:spPr>
        <p:txBody>
          <a:bodyPr/>
          <a:lstStyle>
            <a:lvl1pPr>
              <a:lnSpc>
                <a:spcPts val="3900"/>
              </a:lnSpc>
              <a:defRPr sz="4000" b="0" i="0">
                <a:solidFill>
                  <a:schemeClr val="bg2"/>
                </a:solidFill>
                <a:latin typeface="Chubb Publico Roman" panose="02040502060504060203" pitchFamily="18" charset="77"/>
              </a:defRPr>
            </a:lvl1pPr>
            <a:lvl2pPr>
              <a:lnSpc>
                <a:spcPts val="3900"/>
              </a:lnSpc>
              <a:defRPr sz="4000" b="0" i="0">
                <a:solidFill>
                  <a:schemeClr val="bg1"/>
                </a:solidFill>
                <a:latin typeface="Chubb Publico Roman" panose="02040502060504060203" pitchFamily="18" charset="77"/>
              </a:defRPr>
            </a:lvl2pPr>
            <a:lvl3pPr>
              <a:spcBef>
                <a:spcPts val="900"/>
              </a:spcBef>
              <a:defRPr sz="1100">
                <a:solidFill>
                  <a:schemeClr val="bg2"/>
                </a:solidFill>
              </a:defRPr>
            </a:lvl3pPr>
          </a:lstStyle>
          <a:p>
            <a:pPr lvl="0"/>
            <a:r>
              <a:rPr lang="en-US" dirty="0"/>
              <a:t>Click to edit text</a:t>
            </a:r>
          </a:p>
          <a:p>
            <a:pPr lvl="1"/>
            <a:r>
              <a:rPr lang="en-US" dirty="0"/>
              <a:t>Second level</a:t>
            </a:r>
          </a:p>
        </p:txBody>
      </p:sp>
      <p:sp>
        <p:nvSpPr>
          <p:cNvPr id="8" name="Text Placeholder 6">
            <a:extLst>
              <a:ext uri="{FF2B5EF4-FFF2-40B4-BE49-F238E27FC236}">
                <a16:creationId xmlns:a16="http://schemas.microsoft.com/office/drawing/2014/main" id="{AA2B6181-4D04-3D4B-96CE-250FEA3A5A76}"/>
              </a:ext>
            </a:extLst>
          </p:cNvPr>
          <p:cNvSpPr>
            <a:spLocks noGrp="1"/>
          </p:cNvSpPr>
          <p:nvPr>
            <p:ph type="body" sz="quarter" idx="14" hasCustomPrompt="1"/>
          </p:nvPr>
        </p:nvSpPr>
        <p:spPr>
          <a:xfrm>
            <a:off x="2539999" y="4310524"/>
            <a:ext cx="4213885" cy="493251"/>
          </a:xfrm>
        </p:spPr>
        <p:txBody>
          <a:bodyPr anchor="b" anchorCtr="0"/>
          <a:lstStyle>
            <a:lvl1pPr>
              <a:lnSpc>
                <a:spcPts val="650"/>
              </a:lnSpc>
              <a:spcAft>
                <a:spcPts val="400"/>
              </a:spcAft>
              <a:defRPr sz="550" b="0" i="0">
                <a:solidFill>
                  <a:schemeClr val="bg1"/>
                </a:solidFill>
                <a:latin typeface="Chubb Publico Medium" panose="02040502060504060203" pitchFamily="18" charset="77"/>
              </a:defRPr>
            </a:lvl1pPr>
            <a:lvl2pPr>
              <a:lnSpc>
                <a:spcPts val="650"/>
              </a:lnSpc>
              <a:defRPr sz="550">
                <a:solidFill>
                  <a:schemeClr val="bg1"/>
                </a:solidFill>
              </a:defRPr>
            </a:lvl2pPr>
            <a:lvl3pPr>
              <a:spcBef>
                <a:spcPts val="900"/>
              </a:spcBef>
              <a:defRPr sz="1100">
                <a:solidFill>
                  <a:schemeClr val="bg2"/>
                </a:solidFill>
              </a:defRPr>
            </a:lvl3pPr>
          </a:lstStyle>
          <a:p>
            <a:pPr lvl="0"/>
            <a:r>
              <a:rPr lang="en-US" dirty="0"/>
              <a:t>Click to edit text</a:t>
            </a:r>
          </a:p>
          <a:p>
            <a:pPr lvl="1"/>
            <a:r>
              <a:rPr lang="en-US" dirty="0"/>
              <a:t>Second level</a:t>
            </a:r>
          </a:p>
        </p:txBody>
      </p:sp>
      <p:sp>
        <p:nvSpPr>
          <p:cNvPr id="9" name="Text Placeholder 6">
            <a:extLst>
              <a:ext uri="{FF2B5EF4-FFF2-40B4-BE49-F238E27FC236}">
                <a16:creationId xmlns:a16="http://schemas.microsoft.com/office/drawing/2014/main" id="{4FA62F93-2340-E341-9EBF-5FBB02B7BCF8}"/>
              </a:ext>
            </a:extLst>
          </p:cNvPr>
          <p:cNvSpPr>
            <a:spLocks noGrp="1"/>
          </p:cNvSpPr>
          <p:nvPr>
            <p:ph type="body" sz="quarter" idx="37" hasCustomPrompt="1"/>
          </p:nvPr>
        </p:nvSpPr>
        <p:spPr>
          <a:xfrm>
            <a:off x="7229476" y="2003059"/>
            <a:ext cx="1555750" cy="2894866"/>
          </a:xfrm>
        </p:spPr>
        <p:txBody>
          <a:bodyPr/>
          <a:lstStyle>
            <a:lvl1pPr>
              <a:lnSpc>
                <a:spcPts val="1100"/>
              </a:lnSpc>
              <a:spcAft>
                <a:spcPts val="0"/>
              </a:spcAft>
              <a:defRPr sz="900" b="0" i="0">
                <a:solidFill>
                  <a:schemeClr val="bg2"/>
                </a:solidFill>
                <a:latin typeface="Chubb Publico Medium" panose="02040502060504060203" pitchFamily="18" charset="77"/>
              </a:defRPr>
            </a:lvl1pPr>
            <a:lvl2pPr>
              <a:lnSpc>
                <a:spcPts val="1100"/>
              </a:lnSpc>
              <a:spcBef>
                <a:spcPts val="400"/>
              </a:spcBef>
              <a:defRPr sz="900">
                <a:solidFill>
                  <a:schemeClr val="bg1"/>
                </a:solidFill>
              </a:defRPr>
            </a:lvl2pPr>
            <a:lvl3pPr>
              <a:lnSpc>
                <a:spcPct val="100000"/>
              </a:lnSpc>
              <a:spcBef>
                <a:spcPts val="1800"/>
              </a:spcBef>
              <a:defRPr sz="900" b="0" i="0">
                <a:solidFill>
                  <a:schemeClr val="bg2"/>
                </a:solidFill>
                <a:latin typeface="Chubb Publico Medium" panose="02040502060504060203" pitchFamily="18" charset="77"/>
              </a:defRPr>
            </a:lvl3pPr>
          </a:lstStyle>
          <a:p>
            <a:pPr lvl="0"/>
            <a:r>
              <a:rPr lang="en-US" dirty="0"/>
              <a:t>Click to edit text</a:t>
            </a:r>
          </a:p>
          <a:p>
            <a:pPr lvl="1"/>
            <a:r>
              <a:rPr lang="en-US" dirty="0"/>
              <a:t>Second level</a:t>
            </a:r>
          </a:p>
          <a:p>
            <a:pPr lvl="2"/>
            <a:r>
              <a:rPr lang="en-US" dirty="0"/>
              <a:t>Third</a:t>
            </a:r>
          </a:p>
        </p:txBody>
      </p:sp>
    </p:spTree>
    <p:extLst>
      <p:ext uri="{BB962C8B-B14F-4D97-AF65-F5344CB8AC3E}">
        <p14:creationId xmlns:p14="http://schemas.microsoft.com/office/powerpoint/2010/main" val="41047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600">
          <p15:clr>
            <a:srgbClr val="FBAE40"/>
          </p15:clr>
        </p15:guide>
        <p15:guide id="3" pos="455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841B8-EC38-DE4D-9E50-313D59F0BCBC}"/>
              </a:ext>
            </a:extLst>
          </p:cNvPr>
          <p:cNvPicPr>
            <a:picLocks noChangeAspect="1"/>
          </p:cNvPicPr>
          <p:nvPr userDrawn="1"/>
        </p:nvPicPr>
        <p:blipFill>
          <a:blip r:embed="rId2"/>
          <a:stretch>
            <a:fillRect/>
          </a:stretch>
        </p:blipFill>
        <p:spPr>
          <a:xfrm>
            <a:off x="0" y="1362"/>
            <a:ext cx="9144000" cy="5143500"/>
          </a:xfrm>
          <a:prstGeom prst="rect">
            <a:avLst/>
          </a:prstGeom>
        </p:spPr>
      </p:pic>
      <p:sp>
        <p:nvSpPr>
          <p:cNvPr id="3" name="Subtitle 2"/>
          <p:cNvSpPr>
            <a:spLocks noGrp="1"/>
          </p:cNvSpPr>
          <p:nvPr>
            <p:ph type="subTitle" idx="1"/>
          </p:nvPr>
        </p:nvSpPr>
        <p:spPr>
          <a:xfrm>
            <a:off x="4943476" y="1396158"/>
            <a:ext cx="1753200" cy="816817"/>
          </a:xfrm>
        </p:spPr>
        <p:txBody>
          <a:bodyPr anchor="t" anchorCtr="0">
            <a:noAutofit/>
          </a:bodyPr>
          <a:lstStyle>
            <a:lvl1pPr marL="0" indent="0" algn="l">
              <a:lnSpc>
                <a:spcPts val="1450"/>
              </a:lnSpc>
              <a:buNone/>
              <a:defRPr sz="1100" b="0" i="0">
                <a:solidFill>
                  <a:schemeClr val="bg1"/>
                </a:solidFill>
                <a:latin typeface="Chubb Publico Light" panose="02040302060504060203" pitchFamily="18"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50" y="1778613"/>
            <a:ext cx="3196633" cy="3006112"/>
          </a:xfrm>
        </p:spPr>
        <p:txBody>
          <a:bodyPr/>
          <a:lstStyle>
            <a:lvl1pPr>
              <a:lnSpc>
                <a:spcPts val="3300"/>
              </a:lnSpc>
              <a:defRPr sz="3000" b="0" i="0">
                <a:solidFill>
                  <a:schemeClr val="bg2"/>
                </a:solidFill>
                <a:latin typeface="Chubb Publico Roman" panose="02040502060504060203" pitchFamily="18" charset="77"/>
              </a:defRPr>
            </a:lvl1pPr>
            <a:lvl2pPr>
              <a:lnSpc>
                <a:spcPts val="3300"/>
              </a:lnSpc>
              <a:defRPr sz="3000" b="0" i="0">
                <a:solidFill>
                  <a:schemeClr val="accent2"/>
                </a:solidFill>
                <a:latin typeface="Chubb Publico Roman" panose="020405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6" name="Text Placeholder 6">
            <a:extLst>
              <a:ext uri="{FF2B5EF4-FFF2-40B4-BE49-F238E27FC236}">
                <a16:creationId xmlns:a16="http://schemas.microsoft.com/office/drawing/2014/main" id="{3A70D6BA-F084-DA43-B6A5-7EC66C1373E5}"/>
              </a:ext>
            </a:extLst>
          </p:cNvPr>
          <p:cNvSpPr>
            <a:spLocks noGrp="1"/>
          </p:cNvSpPr>
          <p:nvPr>
            <p:ph type="body" sz="quarter" idx="14" hasCustomPrompt="1"/>
          </p:nvPr>
        </p:nvSpPr>
        <p:spPr>
          <a:xfrm>
            <a:off x="4924424" y="569511"/>
            <a:ext cx="1908174" cy="809155"/>
          </a:xfrm>
        </p:spPr>
        <p:txBody>
          <a:bodyPr>
            <a:noAutofit/>
          </a:bodyPr>
          <a:lstStyle>
            <a:lvl1pPr>
              <a:lnSpc>
                <a:spcPct val="100000"/>
              </a:lnSpc>
              <a:defRPr sz="4800" b="0" i="0">
                <a:solidFill>
                  <a:schemeClr val="bg2"/>
                </a:solidFill>
                <a:latin typeface="Chubb Publico Roman"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0000</a:t>
            </a:r>
          </a:p>
        </p:txBody>
      </p:sp>
      <p:sp>
        <p:nvSpPr>
          <p:cNvPr id="17" name="Text Placeholder 6">
            <a:extLst>
              <a:ext uri="{FF2B5EF4-FFF2-40B4-BE49-F238E27FC236}">
                <a16:creationId xmlns:a16="http://schemas.microsoft.com/office/drawing/2014/main" id="{F6786C5D-E277-8D47-9D9C-6A9A79669CCB}"/>
              </a:ext>
            </a:extLst>
          </p:cNvPr>
          <p:cNvSpPr>
            <a:spLocks noGrp="1"/>
          </p:cNvSpPr>
          <p:nvPr>
            <p:ph type="body" sz="quarter" idx="15" hasCustomPrompt="1"/>
          </p:nvPr>
        </p:nvSpPr>
        <p:spPr>
          <a:xfrm>
            <a:off x="4943476" y="3804529"/>
            <a:ext cx="1734148" cy="1043696"/>
          </a:xfrm>
        </p:spPr>
        <p:txBody>
          <a:bodyPr>
            <a:noAutofit/>
          </a:bodyPr>
          <a:lstStyle>
            <a:lvl1pPr>
              <a:lnSpc>
                <a:spcPts val="1450"/>
              </a:lnSpc>
              <a:defRPr sz="11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8" name="Text Placeholder 6">
            <a:extLst>
              <a:ext uri="{FF2B5EF4-FFF2-40B4-BE49-F238E27FC236}">
                <a16:creationId xmlns:a16="http://schemas.microsoft.com/office/drawing/2014/main" id="{2ACCE439-51A3-874A-93FA-8F13ED2BBCCB}"/>
              </a:ext>
            </a:extLst>
          </p:cNvPr>
          <p:cNvSpPr>
            <a:spLocks noGrp="1"/>
          </p:cNvSpPr>
          <p:nvPr>
            <p:ph type="body" sz="quarter" idx="16" hasCustomPrompt="1"/>
          </p:nvPr>
        </p:nvSpPr>
        <p:spPr>
          <a:xfrm>
            <a:off x="7191374" y="498946"/>
            <a:ext cx="1593852" cy="809155"/>
          </a:xfrm>
        </p:spPr>
        <p:txBody>
          <a:bodyPr>
            <a:noAutofit/>
          </a:bodyPr>
          <a:lstStyle>
            <a:lvl1pPr>
              <a:lnSpc>
                <a:spcPct val="100000"/>
              </a:lnSpc>
              <a:defRPr sz="5300" b="0" i="0">
                <a:solidFill>
                  <a:schemeClr val="bg2"/>
                </a:solidFill>
                <a:latin typeface="Chubb Publico Roman"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00</a:t>
            </a:r>
          </a:p>
        </p:txBody>
      </p:sp>
      <p:sp>
        <p:nvSpPr>
          <p:cNvPr id="19" name="Text Placeholder 6">
            <a:extLst>
              <a:ext uri="{FF2B5EF4-FFF2-40B4-BE49-F238E27FC236}">
                <a16:creationId xmlns:a16="http://schemas.microsoft.com/office/drawing/2014/main" id="{981F8A19-C9D3-8D41-A49F-625D2204F10F}"/>
              </a:ext>
            </a:extLst>
          </p:cNvPr>
          <p:cNvSpPr>
            <a:spLocks noGrp="1"/>
          </p:cNvSpPr>
          <p:nvPr>
            <p:ph type="body" sz="quarter" idx="17" hasCustomPrompt="1"/>
          </p:nvPr>
        </p:nvSpPr>
        <p:spPr>
          <a:xfrm>
            <a:off x="7191374" y="3392362"/>
            <a:ext cx="1593852" cy="809155"/>
          </a:xfrm>
        </p:spPr>
        <p:txBody>
          <a:bodyPr>
            <a:noAutofit/>
          </a:bodyPr>
          <a:lstStyle>
            <a:lvl1pPr>
              <a:lnSpc>
                <a:spcPct val="100000"/>
              </a:lnSpc>
              <a:defRPr sz="5300" b="0" i="0">
                <a:solidFill>
                  <a:schemeClr val="bg2"/>
                </a:solidFill>
                <a:latin typeface="Chubb Publico Roman"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00</a:t>
            </a:r>
          </a:p>
        </p:txBody>
      </p:sp>
      <p:sp>
        <p:nvSpPr>
          <p:cNvPr id="20" name="Text Placeholder 6">
            <a:extLst>
              <a:ext uri="{FF2B5EF4-FFF2-40B4-BE49-F238E27FC236}">
                <a16:creationId xmlns:a16="http://schemas.microsoft.com/office/drawing/2014/main" id="{5EBF8DBD-41FB-7443-8BC4-D0BCE44385D8}"/>
              </a:ext>
            </a:extLst>
          </p:cNvPr>
          <p:cNvSpPr>
            <a:spLocks noGrp="1"/>
          </p:cNvSpPr>
          <p:nvPr>
            <p:ph type="body" sz="quarter" idx="18" hasCustomPrompt="1"/>
          </p:nvPr>
        </p:nvSpPr>
        <p:spPr>
          <a:xfrm>
            <a:off x="4924423" y="2817661"/>
            <a:ext cx="1908175" cy="809155"/>
          </a:xfrm>
        </p:spPr>
        <p:txBody>
          <a:bodyPr>
            <a:noAutofit/>
          </a:bodyPr>
          <a:lstStyle>
            <a:lvl1pPr>
              <a:lnSpc>
                <a:spcPct val="100000"/>
              </a:lnSpc>
              <a:defRPr sz="5300" b="0" i="0">
                <a:solidFill>
                  <a:schemeClr val="bg1"/>
                </a:solidFill>
                <a:latin typeface="Chubb Publico Roman"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00</a:t>
            </a:r>
          </a:p>
        </p:txBody>
      </p:sp>
      <p:sp>
        <p:nvSpPr>
          <p:cNvPr id="21" name="Text Placeholder 6">
            <a:extLst>
              <a:ext uri="{FF2B5EF4-FFF2-40B4-BE49-F238E27FC236}">
                <a16:creationId xmlns:a16="http://schemas.microsoft.com/office/drawing/2014/main" id="{1AA75AF1-1650-0F42-AC7E-CC2BDB097972}"/>
              </a:ext>
            </a:extLst>
          </p:cNvPr>
          <p:cNvSpPr>
            <a:spLocks noGrp="1"/>
          </p:cNvSpPr>
          <p:nvPr>
            <p:ph type="body" sz="quarter" idx="19" hasCustomPrompt="1"/>
          </p:nvPr>
        </p:nvSpPr>
        <p:spPr>
          <a:xfrm>
            <a:off x="7213599" y="1396157"/>
            <a:ext cx="1571626" cy="1421503"/>
          </a:xfrm>
        </p:spPr>
        <p:txBody>
          <a:bodyPr>
            <a:noAutofit/>
          </a:bodyPr>
          <a:lstStyle>
            <a:lvl1pPr>
              <a:lnSpc>
                <a:spcPts val="1450"/>
              </a:lnSpc>
              <a:defRPr sz="110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2" name="Text Placeholder 6">
            <a:extLst>
              <a:ext uri="{FF2B5EF4-FFF2-40B4-BE49-F238E27FC236}">
                <a16:creationId xmlns:a16="http://schemas.microsoft.com/office/drawing/2014/main" id="{B17CDCFF-59CB-9146-A249-C4E0E7DF2734}"/>
              </a:ext>
            </a:extLst>
          </p:cNvPr>
          <p:cNvSpPr>
            <a:spLocks noGrp="1"/>
          </p:cNvSpPr>
          <p:nvPr>
            <p:ph type="body" sz="quarter" idx="20" hasCustomPrompt="1"/>
          </p:nvPr>
        </p:nvSpPr>
        <p:spPr>
          <a:xfrm>
            <a:off x="7213599" y="4272839"/>
            <a:ext cx="1571626" cy="575386"/>
          </a:xfrm>
        </p:spPr>
        <p:txBody>
          <a:bodyPr>
            <a:noAutofit/>
          </a:bodyPr>
          <a:lstStyle>
            <a:lvl1pPr>
              <a:lnSpc>
                <a:spcPts val="1450"/>
              </a:lnSpc>
              <a:defRPr sz="110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3" name="Text Placeholder 6">
            <a:extLst>
              <a:ext uri="{FF2B5EF4-FFF2-40B4-BE49-F238E27FC236}">
                <a16:creationId xmlns:a16="http://schemas.microsoft.com/office/drawing/2014/main" id="{7F291D00-9831-6B41-B1B0-6B67B757C8F0}"/>
              </a:ext>
            </a:extLst>
          </p:cNvPr>
          <p:cNvSpPr>
            <a:spLocks noGrp="1"/>
          </p:cNvSpPr>
          <p:nvPr>
            <p:ph type="body" sz="quarter" idx="21" hasCustomPrompt="1"/>
          </p:nvPr>
        </p:nvSpPr>
        <p:spPr>
          <a:xfrm>
            <a:off x="7213599" y="4918079"/>
            <a:ext cx="1571626" cy="125160"/>
          </a:xfrm>
        </p:spPr>
        <p:txBody>
          <a:bodyPr>
            <a:noAutofit/>
          </a:bodyPr>
          <a:lstStyle>
            <a:lvl1pPr>
              <a:lnSpc>
                <a:spcPct val="100000"/>
              </a:lnSpc>
              <a:defRPr sz="600" b="0" i="1">
                <a:solidFill>
                  <a:schemeClr val="tx1"/>
                </a:solidFill>
                <a:latin typeface="Chubb Publico Light" panose="020403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Tree>
    <p:extLst>
      <p:ext uri="{BB962C8B-B14F-4D97-AF65-F5344CB8AC3E}">
        <p14:creationId xmlns:p14="http://schemas.microsoft.com/office/powerpoint/2010/main" val="20776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114" userDrawn="1">
          <p15:clr>
            <a:srgbClr val="FBAE40"/>
          </p15:clr>
        </p15:guide>
        <p15:guide id="3" pos="4544" userDrawn="1">
          <p15:clr>
            <a:srgbClr val="FBAE40"/>
          </p15:clr>
        </p15:guide>
        <p15:guide id="4" pos="6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12B3F2-9677-A441-BC52-577EBAE0B51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ubtitle 2"/>
          <p:cNvSpPr>
            <a:spLocks noGrp="1"/>
          </p:cNvSpPr>
          <p:nvPr>
            <p:ph type="subTitle" idx="1"/>
          </p:nvPr>
        </p:nvSpPr>
        <p:spPr>
          <a:xfrm>
            <a:off x="1073151" y="3529241"/>
            <a:ext cx="2022474" cy="1342800"/>
          </a:xfrm>
        </p:spPr>
        <p:txBody>
          <a:bodyPr anchor="t" anchorCtr="0">
            <a:noAutofit/>
          </a:bodyPr>
          <a:lstStyle>
            <a:lvl1pPr marL="0" indent="0" algn="l">
              <a:lnSpc>
                <a:spcPts val="1450"/>
              </a:lnSpc>
              <a:buNone/>
              <a:defRPr sz="1100" b="0" i="0">
                <a:solidFill>
                  <a:schemeClr val="bg1"/>
                </a:solidFill>
                <a:latin typeface="Chubb Publico Light" panose="02040302060504060203" pitchFamily="18"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23" name="Text Placeholder 6">
            <a:extLst>
              <a:ext uri="{FF2B5EF4-FFF2-40B4-BE49-F238E27FC236}">
                <a16:creationId xmlns:a16="http://schemas.microsoft.com/office/drawing/2014/main" id="{7F291D00-9831-6B41-B1B0-6B67B757C8F0}"/>
              </a:ext>
            </a:extLst>
          </p:cNvPr>
          <p:cNvSpPr>
            <a:spLocks noGrp="1"/>
          </p:cNvSpPr>
          <p:nvPr>
            <p:ph type="body" sz="quarter" idx="21" hasCustomPrompt="1"/>
          </p:nvPr>
        </p:nvSpPr>
        <p:spPr>
          <a:xfrm>
            <a:off x="7548562" y="3584538"/>
            <a:ext cx="1236663" cy="125160"/>
          </a:xfrm>
        </p:spPr>
        <p:txBody>
          <a:bodyPr>
            <a:noAutofit/>
          </a:bodyPr>
          <a:lstStyle>
            <a:lvl1pPr>
              <a:lnSpc>
                <a:spcPct val="100000"/>
              </a:lnSpc>
              <a:defRPr sz="600" b="0" i="1">
                <a:solidFill>
                  <a:schemeClr val="tx1"/>
                </a:solidFill>
                <a:latin typeface="Chubb Publico Light" panose="020403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5" name="Text Placeholder 6">
            <a:extLst>
              <a:ext uri="{FF2B5EF4-FFF2-40B4-BE49-F238E27FC236}">
                <a16:creationId xmlns:a16="http://schemas.microsoft.com/office/drawing/2014/main" id="{608162E3-561C-ED4A-A41C-1165B5A918FF}"/>
              </a:ext>
            </a:extLst>
          </p:cNvPr>
          <p:cNvSpPr>
            <a:spLocks noGrp="1"/>
          </p:cNvSpPr>
          <p:nvPr>
            <p:ph type="body" sz="quarter" idx="15" hasCustomPrompt="1"/>
          </p:nvPr>
        </p:nvSpPr>
        <p:spPr>
          <a:xfrm>
            <a:off x="3235326" y="3529241"/>
            <a:ext cx="2019600" cy="1342800"/>
          </a:xfrm>
        </p:spPr>
        <p:txBody>
          <a:bodyPr>
            <a:noAutofit/>
          </a:bodyPr>
          <a:lstStyle>
            <a:lvl1pPr>
              <a:lnSpc>
                <a:spcPts val="1450"/>
              </a:lnSpc>
              <a:defRPr sz="11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6" name="Text Placeholder 6">
            <a:extLst>
              <a:ext uri="{FF2B5EF4-FFF2-40B4-BE49-F238E27FC236}">
                <a16:creationId xmlns:a16="http://schemas.microsoft.com/office/drawing/2014/main" id="{3DC618A4-5462-8143-A6CE-4B60F80169CD}"/>
              </a:ext>
            </a:extLst>
          </p:cNvPr>
          <p:cNvSpPr>
            <a:spLocks noGrp="1"/>
          </p:cNvSpPr>
          <p:nvPr>
            <p:ph type="body" sz="quarter" idx="22" hasCustomPrompt="1"/>
          </p:nvPr>
        </p:nvSpPr>
        <p:spPr>
          <a:xfrm>
            <a:off x="5397501" y="3529241"/>
            <a:ext cx="2019600" cy="1342800"/>
          </a:xfrm>
        </p:spPr>
        <p:txBody>
          <a:bodyPr>
            <a:noAutofit/>
          </a:bodyPr>
          <a:lstStyle>
            <a:lvl1pPr>
              <a:lnSpc>
                <a:spcPts val="1450"/>
              </a:lnSpc>
              <a:defRPr sz="11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3" name="Text Placeholder 6">
            <a:extLst>
              <a:ext uri="{FF2B5EF4-FFF2-40B4-BE49-F238E27FC236}">
                <a16:creationId xmlns:a16="http://schemas.microsoft.com/office/drawing/2014/main" id="{29B2A757-6399-CF4B-9AA8-6F65E4923106}"/>
              </a:ext>
            </a:extLst>
          </p:cNvPr>
          <p:cNvSpPr>
            <a:spLocks noGrp="1"/>
          </p:cNvSpPr>
          <p:nvPr>
            <p:ph type="body" sz="quarter" idx="23" hasCustomPrompt="1"/>
          </p:nvPr>
        </p:nvSpPr>
        <p:spPr>
          <a:xfrm>
            <a:off x="7653982" y="4125586"/>
            <a:ext cx="858193" cy="544102"/>
          </a:xfrm>
        </p:spPr>
        <p:txBody>
          <a:bodyPr>
            <a:noAutofit/>
          </a:bodyPr>
          <a:lstStyle>
            <a:lvl1pPr>
              <a:lnSpc>
                <a:spcPts val="1450"/>
              </a:lnSpc>
              <a:defRPr sz="1100" b="0" i="0">
                <a:solidFill>
                  <a:schemeClr val="bg1"/>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51" y="1892913"/>
            <a:ext cx="2986786" cy="996591"/>
          </a:xfrm>
        </p:spPr>
        <p:txBody>
          <a:bodyPr/>
          <a:lstStyle>
            <a:lvl1pPr>
              <a:lnSpc>
                <a:spcPts val="3300"/>
              </a:lnSpc>
              <a:defRPr sz="3000" b="0" i="0">
                <a:solidFill>
                  <a:schemeClr val="bg2"/>
                </a:solidFill>
                <a:latin typeface="Chubb Publico Roman" panose="02040502060504060203" pitchFamily="18" charset="77"/>
              </a:defRPr>
            </a:lvl1pPr>
            <a:lvl2pPr>
              <a:lnSpc>
                <a:spcPts val="3300"/>
              </a:lnSpc>
              <a:defRPr sz="3000" b="0" i="0">
                <a:solidFill>
                  <a:schemeClr val="bg1"/>
                </a:solidFill>
                <a:latin typeface="Chubb Publico Roman" panose="020405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Tree>
    <p:extLst>
      <p:ext uri="{BB962C8B-B14F-4D97-AF65-F5344CB8AC3E}">
        <p14:creationId xmlns:p14="http://schemas.microsoft.com/office/powerpoint/2010/main" val="260991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398" userDrawn="1">
          <p15:clr>
            <a:srgbClr val="FBAE40"/>
          </p15:clr>
        </p15:guide>
        <p15:guide id="3" pos="2036" userDrawn="1">
          <p15:clr>
            <a:srgbClr val="FBAE40"/>
          </p15:clr>
        </p15:guide>
        <p15:guide id="4" pos="6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A8F644-6826-514D-9A33-40B5ECE270D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ubtitle 2"/>
          <p:cNvSpPr>
            <a:spLocks noGrp="1"/>
          </p:cNvSpPr>
          <p:nvPr>
            <p:ph type="subTitle" idx="1"/>
          </p:nvPr>
        </p:nvSpPr>
        <p:spPr>
          <a:xfrm>
            <a:off x="1073150" y="1608873"/>
            <a:ext cx="1517650" cy="3175851"/>
          </a:xfrm>
        </p:spPr>
        <p:txBody>
          <a:bodyPr anchor="t" anchorCtr="0">
            <a:noAutofit/>
          </a:bodyPr>
          <a:lstStyle>
            <a:lvl1pPr marL="0" indent="0" algn="l">
              <a:lnSpc>
                <a:spcPts val="1450"/>
              </a:lnSpc>
              <a:buNone/>
              <a:defRPr sz="1100" b="0" i="0">
                <a:solidFill>
                  <a:schemeClr val="bg1"/>
                </a:solidFill>
                <a:latin typeface="Chubb Publico Light" panose="02040302060504060203" pitchFamily="18"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15" name="Text Placeholder 6">
            <a:extLst>
              <a:ext uri="{FF2B5EF4-FFF2-40B4-BE49-F238E27FC236}">
                <a16:creationId xmlns:a16="http://schemas.microsoft.com/office/drawing/2014/main" id="{608162E3-561C-ED4A-A41C-1165B5A918FF}"/>
              </a:ext>
            </a:extLst>
          </p:cNvPr>
          <p:cNvSpPr>
            <a:spLocks noGrp="1"/>
          </p:cNvSpPr>
          <p:nvPr>
            <p:ph type="body" sz="quarter" idx="15" hasCustomPrompt="1"/>
          </p:nvPr>
        </p:nvSpPr>
        <p:spPr>
          <a:xfrm>
            <a:off x="3015568" y="1608873"/>
            <a:ext cx="4729399" cy="338799"/>
          </a:xfrm>
        </p:spPr>
        <p:txBody>
          <a:bodyPr>
            <a:noAutofit/>
          </a:bodyPr>
          <a:lstStyle>
            <a:lvl1pPr>
              <a:lnSpc>
                <a:spcPts val="1450"/>
              </a:lnSpc>
              <a:defRPr sz="1100">
                <a:solidFill>
                  <a:schemeClr val="accent2"/>
                </a:solidFill>
              </a:defRPr>
            </a:lvl1pPr>
            <a:lvl2pPr>
              <a:lnSpc>
                <a:spcPct val="100000"/>
              </a:lnSpc>
              <a:spcBef>
                <a:spcPts val="300"/>
              </a:spcBef>
              <a:defRPr sz="600" b="0" i="1">
                <a:solidFill>
                  <a:schemeClr val="bg1"/>
                </a:solidFill>
                <a:latin typeface="Chubb Publico Light" panose="020403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50" y="547819"/>
            <a:ext cx="5821425" cy="942654"/>
          </a:xfrm>
        </p:spPr>
        <p:txBody>
          <a:bodyPr/>
          <a:lstStyle>
            <a:lvl1pPr>
              <a:lnSpc>
                <a:spcPts val="3300"/>
              </a:lnSpc>
              <a:defRPr sz="3000" b="0" i="0">
                <a:solidFill>
                  <a:schemeClr val="accent2"/>
                </a:solidFill>
                <a:latin typeface="Chubb Publico Roman" panose="02040502060504060203" pitchFamily="18" charset="77"/>
              </a:defRPr>
            </a:lvl1pPr>
            <a:lvl2pPr>
              <a:lnSpc>
                <a:spcPts val="3300"/>
              </a:lnSpc>
              <a:defRPr sz="3000" b="0" i="0">
                <a:solidFill>
                  <a:schemeClr val="bg1"/>
                </a:solidFill>
                <a:latin typeface="Chubb Publico Roman" panose="020405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Tree>
    <p:extLst>
      <p:ext uri="{BB962C8B-B14F-4D97-AF65-F5344CB8AC3E}">
        <p14:creationId xmlns:p14="http://schemas.microsoft.com/office/powerpoint/2010/main" val="67338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F0E7EF-99F6-4635-B6A0-C4DD64AA2B39}"/>
              </a:ext>
            </a:extLst>
          </p:cNvPr>
          <p:cNvSpPr/>
          <p:nvPr userDrawn="1"/>
        </p:nvSpPr>
        <p:spPr>
          <a:xfrm>
            <a:off x="0" y="0"/>
            <a:ext cx="9144000" cy="5143500"/>
          </a:xfrm>
          <a:prstGeom prst="rect">
            <a:avLst/>
          </a:prstGeom>
          <a:blipFill>
            <a:blip r:embed="rId2">
              <a:grayscl/>
              <a:alphaModFix/>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33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hord 10">
            <a:extLst>
              <a:ext uri="{FF2B5EF4-FFF2-40B4-BE49-F238E27FC236}">
                <a16:creationId xmlns:a16="http://schemas.microsoft.com/office/drawing/2014/main" id="{23126185-B194-4C26-BE69-1987210AC1C1}"/>
              </a:ext>
            </a:extLst>
          </p:cNvPr>
          <p:cNvSpPr/>
          <p:nvPr userDrawn="1"/>
        </p:nvSpPr>
        <p:spPr>
          <a:xfrm rot="17255822">
            <a:off x="8349501" y="-198151"/>
            <a:ext cx="425402" cy="449020"/>
          </a:xfrm>
          <a:prstGeom prst="chord">
            <a:avLst>
              <a:gd name="adj1" fmla="val 3970638"/>
              <a:gd name="adj2" fmla="val 154348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073150" y="1608873"/>
            <a:ext cx="1517650" cy="3175851"/>
          </a:xfrm>
        </p:spPr>
        <p:txBody>
          <a:bodyPr anchor="t" anchorCtr="0">
            <a:noAutofit/>
          </a:bodyPr>
          <a:lstStyle>
            <a:lvl1pPr marL="0" indent="0" algn="l">
              <a:lnSpc>
                <a:spcPts val="1450"/>
              </a:lnSpc>
              <a:buNone/>
              <a:defRPr sz="1100" b="0" i="0">
                <a:solidFill>
                  <a:schemeClr val="bg1"/>
                </a:solidFill>
                <a:latin typeface="Chubb Publico Light" panose="02040302060504060203" pitchFamily="18"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15" name="Text Placeholder 6">
            <a:extLst>
              <a:ext uri="{FF2B5EF4-FFF2-40B4-BE49-F238E27FC236}">
                <a16:creationId xmlns:a16="http://schemas.microsoft.com/office/drawing/2014/main" id="{608162E3-561C-ED4A-A41C-1165B5A918FF}"/>
              </a:ext>
            </a:extLst>
          </p:cNvPr>
          <p:cNvSpPr>
            <a:spLocks noGrp="1"/>
          </p:cNvSpPr>
          <p:nvPr>
            <p:ph type="body" sz="quarter" idx="15" hasCustomPrompt="1"/>
          </p:nvPr>
        </p:nvSpPr>
        <p:spPr>
          <a:xfrm>
            <a:off x="3015568" y="1608873"/>
            <a:ext cx="4729399" cy="338799"/>
          </a:xfrm>
        </p:spPr>
        <p:txBody>
          <a:bodyPr>
            <a:noAutofit/>
          </a:bodyPr>
          <a:lstStyle>
            <a:lvl1pPr>
              <a:lnSpc>
                <a:spcPts val="1450"/>
              </a:lnSpc>
              <a:defRPr sz="1100">
                <a:solidFill>
                  <a:schemeClr val="accent2"/>
                </a:solidFill>
              </a:defRPr>
            </a:lvl1pPr>
            <a:lvl2pPr>
              <a:lnSpc>
                <a:spcPct val="100000"/>
              </a:lnSpc>
              <a:spcBef>
                <a:spcPts val="300"/>
              </a:spcBef>
              <a:defRPr sz="600" b="0" i="1">
                <a:solidFill>
                  <a:schemeClr val="bg1"/>
                </a:solidFill>
                <a:latin typeface="Chubb Publico Light" panose="020403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50" y="547819"/>
            <a:ext cx="5821425" cy="942654"/>
          </a:xfrm>
        </p:spPr>
        <p:txBody>
          <a:bodyPr/>
          <a:lstStyle>
            <a:lvl1pPr>
              <a:lnSpc>
                <a:spcPts val="3300"/>
              </a:lnSpc>
              <a:defRPr sz="3000" b="0" i="0">
                <a:solidFill>
                  <a:schemeClr val="accent2"/>
                </a:solidFill>
                <a:latin typeface="Chubb Publico Roman" panose="02040502060504060203" pitchFamily="18" charset="77"/>
              </a:defRPr>
            </a:lvl1pPr>
            <a:lvl2pPr>
              <a:lnSpc>
                <a:spcPts val="3300"/>
              </a:lnSpc>
              <a:defRPr sz="3000" b="0" i="0">
                <a:solidFill>
                  <a:schemeClr val="bg1"/>
                </a:solidFill>
                <a:latin typeface="Chubb Publico Roman" panose="020405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cxnSp>
        <p:nvCxnSpPr>
          <p:cNvPr id="4" name="Straight Connector 3">
            <a:extLst>
              <a:ext uri="{FF2B5EF4-FFF2-40B4-BE49-F238E27FC236}">
                <a16:creationId xmlns:a16="http://schemas.microsoft.com/office/drawing/2014/main" id="{8AA4D2A2-CC50-4AE8-A19C-3884E481E599}"/>
              </a:ext>
            </a:extLst>
          </p:cNvPr>
          <p:cNvCxnSpPr>
            <a:cxnSpLocks/>
          </p:cNvCxnSpPr>
          <p:nvPr userDrawn="1"/>
        </p:nvCxnSpPr>
        <p:spPr>
          <a:xfrm flipV="1">
            <a:off x="0" y="8484"/>
            <a:ext cx="9144000" cy="115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5205C8C-0D45-4711-A235-835BDD1BD1A6}"/>
              </a:ext>
            </a:extLst>
          </p:cNvPr>
          <p:cNvSpPr/>
          <p:nvPr userDrawn="1"/>
        </p:nvSpPr>
        <p:spPr>
          <a:xfrm>
            <a:off x="350874" y="0"/>
            <a:ext cx="962247" cy="324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 clipart&#10;&#10;Description automatically generated">
            <a:extLst>
              <a:ext uri="{FF2B5EF4-FFF2-40B4-BE49-F238E27FC236}">
                <a16:creationId xmlns:a16="http://schemas.microsoft.com/office/drawing/2014/main" id="{1793053B-66D6-40FC-93C9-8E96BD21A606}"/>
              </a:ext>
            </a:extLst>
          </p:cNvPr>
          <p:cNvPicPr>
            <a:picLocks noChangeAspect="1"/>
          </p:cNvPicPr>
          <p:nvPr userDrawn="1"/>
        </p:nvPicPr>
        <p:blipFill>
          <a:blip r:embed="rId4"/>
          <a:stretch>
            <a:fillRect/>
          </a:stretch>
        </p:blipFill>
        <p:spPr>
          <a:xfrm>
            <a:off x="473342" y="87190"/>
            <a:ext cx="769671" cy="151303"/>
          </a:xfrm>
          <a:prstGeom prst="rect">
            <a:avLst/>
          </a:prstGeom>
        </p:spPr>
      </p:pic>
    </p:spTree>
    <p:extLst>
      <p:ext uri="{BB962C8B-B14F-4D97-AF65-F5344CB8AC3E}">
        <p14:creationId xmlns:p14="http://schemas.microsoft.com/office/powerpoint/2010/main" val="140417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C85B2B-E167-8C4B-A1AF-DA49B77731D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ubtitle 2"/>
          <p:cNvSpPr>
            <a:spLocks noGrp="1"/>
          </p:cNvSpPr>
          <p:nvPr>
            <p:ph type="subTitle" idx="1"/>
          </p:nvPr>
        </p:nvSpPr>
        <p:spPr>
          <a:xfrm>
            <a:off x="1073151" y="3689285"/>
            <a:ext cx="4700120" cy="1232339"/>
          </a:xfrm>
        </p:spPr>
        <p:txBody>
          <a:bodyPr anchor="t" anchorCtr="0">
            <a:noAutofit/>
          </a:bodyPr>
          <a:lstStyle>
            <a:lvl1pPr marL="0" indent="0" algn="l">
              <a:lnSpc>
                <a:spcPts val="1450"/>
              </a:lnSpc>
              <a:buNone/>
              <a:defRPr sz="1100" b="0" i="0">
                <a:solidFill>
                  <a:schemeClr val="bg1"/>
                </a:solidFill>
                <a:latin typeface="Chubb Publico Light" panose="02040302060504060203" pitchFamily="18"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13" name="Text Placeholder 6">
            <a:extLst>
              <a:ext uri="{FF2B5EF4-FFF2-40B4-BE49-F238E27FC236}">
                <a16:creationId xmlns:a16="http://schemas.microsoft.com/office/drawing/2014/main" id="{29B2A757-6399-CF4B-9AA8-6F65E4923106}"/>
              </a:ext>
            </a:extLst>
          </p:cNvPr>
          <p:cNvSpPr>
            <a:spLocks noGrp="1"/>
          </p:cNvSpPr>
          <p:nvPr>
            <p:ph type="body" sz="quarter" idx="23" hasCustomPrompt="1"/>
          </p:nvPr>
        </p:nvSpPr>
        <p:spPr>
          <a:xfrm>
            <a:off x="6534151" y="4436736"/>
            <a:ext cx="1901824" cy="240039"/>
          </a:xfrm>
        </p:spPr>
        <p:txBody>
          <a:bodyPr>
            <a:noAutofit/>
          </a:bodyPr>
          <a:lstStyle>
            <a:lvl1pPr>
              <a:lnSpc>
                <a:spcPts val="1450"/>
              </a:lnSpc>
              <a:defRPr sz="1100" b="0" i="0">
                <a:solidFill>
                  <a:schemeClr val="bg1"/>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50" y="1892913"/>
            <a:ext cx="4700119" cy="1074405"/>
          </a:xfrm>
        </p:spPr>
        <p:txBody>
          <a:bodyPr/>
          <a:lstStyle>
            <a:lvl1pPr>
              <a:lnSpc>
                <a:spcPts val="3300"/>
              </a:lnSpc>
              <a:defRPr sz="3000" b="0" i="0">
                <a:solidFill>
                  <a:schemeClr val="bg2"/>
                </a:solidFill>
                <a:latin typeface="Chubb Publico Roman" panose="02040502060504060203" pitchFamily="18" charset="77"/>
              </a:defRPr>
            </a:lvl1pPr>
            <a:lvl2pPr>
              <a:lnSpc>
                <a:spcPts val="3300"/>
              </a:lnSpc>
              <a:defRPr sz="3000" b="0" i="0">
                <a:solidFill>
                  <a:schemeClr val="bg1"/>
                </a:solidFill>
                <a:latin typeface="Chubb Publico Roman" panose="020405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Tree>
    <p:extLst>
      <p:ext uri="{BB962C8B-B14F-4D97-AF65-F5344CB8AC3E}">
        <p14:creationId xmlns:p14="http://schemas.microsoft.com/office/powerpoint/2010/main" val="368768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65F42-1813-BB4C-B9D3-A6515DFAF07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50" y="990696"/>
            <a:ext cx="3870325" cy="958177"/>
          </a:xfrm>
        </p:spPr>
        <p:txBody>
          <a:bodyPr/>
          <a:lstStyle>
            <a:lvl1pPr>
              <a:lnSpc>
                <a:spcPts val="3300"/>
              </a:lnSpc>
              <a:defRPr sz="3000" b="0" i="0">
                <a:solidFill>
                  <a:schemeClr val="accent2"/>
                </a:solidFill>
                <a:latin typeface="Chubb Publico Roman" panose="02040502060504060203" pitchFamily="18" charset="77"/>
              </a:defRPr>
            </a:lvl1pPr>
            <a:lvl2pPr>
              <a:lnSpc>
                <a:spcPts val="3300"/>
              </a:lnSpc>
              <a:defRPr sz="3000" b="0" i="0">
                <a:solidFill>
                  <a:schemeClr val="bg1"/>
                </a:solidFill>
                <a:latin typeface="Chubb Publico Roman" panose="020405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18" name="Text Placeholder 6">
            <a:extLst>
              <a:ext uri="{FF2B5EF4-FFF2-40B4-BE49-F238E27FC236}">
                <a16:creationId xmlns:a16="http://schemas.microsoft.com/office/drawing/2014/main" id="{2ACCE439-51A3-874A-93FA-8F13ED2BBCCB}"/>
              </a:ext>
            </a:extLst>
          </p:cNvPr>
          <p:cNvSpPr>
            <a:spLocks noGrp="1"/>
          </p:cNvSpPr>
          <p:nvPr>
            <p:ph type="body" sz="quarter" idx="16" hasCustomPrompt="1"/>
          </p:nvPr>
        </p:nvSpPr>
        <p:spPr>
          <a:xfrm>
            <a:off x="3054349" y="2260206"/>
            <a:ext cx="263526" cy="276620"/>
          </a:xfrm>
        </p:spPr>
        <p:txBody>
          <a:bodyPr>
            <a:noAutofit/>
          </a:bodyPr>
          <a:lstStyle>
            <a:lvl1pPr algn="ctr">
              <a:lnSpc>
                <a:spcPct val="100000"/>
              </a:lnSpc>
              <a:defRPr sz="1350" b="0" i="0">
                <a:solidFill>
                  <a:schemeClr val="bg1"/>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21" name="Text Placeholder 6">
            <a:extLst>
              <a:ext uri="{FF2B5EF4-FFF2-40B4-BE49-F238E27FC236}">
                <a16:creationId xmlns:a16="http://schemas.microsoft.com/office/drawing/2014/main" id="{1AA75AF1-1650-0F42-AC7E-CC2BDB097972}"/>
              </a:ext>
            </a:extLst>
          </p:cNvPr>
          <p:cNvSpPr>
            <a:spLocks noGrp="1"/>
          </p:cNvSpPr>
          <p:nvPr>
            <p:ph type="body" sz="quarter" idx="19" hasCustomPrompt="1"/>
          </p:nvPr>
        </p:nvSpPr>
        <p:spPr>
          <a:xfrm>
            <a:off x="1194086" y="2536826"/>
            <a:ext cx="1790413" cy="685800"/>
          </a:xfrm>
        </p:spPr>
        <p:txBody>
          <a:bodyPr>
            <a:noAutofit/>
          </a:bodyPr>
          <a:lstStyle>
            <a:lvl1pPr>
              <a:lnSpc>
                <a:spcPts val="1700"/>
              </a:lnSpc>
              <a:defRPr sz="135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8" name="Text Placeholder 6">
            <a:extLst>
              <a:ext uri="{FF2B5EF4-FFF2-40B4-BE49-F238E27FC236}">
                <a16:creationId xmlns:a16="http://schemas.microsoft.com/office/drawing/2014/main" id="{92EA6057-AAD0-364B-8CE9-E10ACA28EBE0}"/>
              </a:ext>
            </a:extLst>
          </p:cNvPr>
          <p:cNvSpPr>
            <a:spLocks noGrp="1"/>
          </p:cNvSpPr>
          <p:nvPr>
            <p:ph type="body" sz="quarter" idx="20" hasCustomPrompt="1"/>
          </p:nvPr>
        </p:nvSpPr>
        <p:spPr>
          <a:xfrm>
            <a:off x="3851275" y="2536826"/>
            <a:ext cx="1790413" cy="685800"/>
          </a:xfrm>
        </p:spPr>
        <p:txBody>
          <a:bodyPr>
            <a:noAutofit/>
          </a:bodyPr>
          <a:lstStyle>
            <a:lvl1pPr>
              <a:lnSpc>
                <a:spcPts val="1700"/>
              </a:lnSpc>
              <a:defRPr sz="135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9" name="Text Placeholder 6">
            <a:extLst>
              <a:ext uri="{FF2B5EF4-FFF2-40B4-BE49-F238E27FC236}">
                <a16:creationId xmlns:a16="http://schemas.microsoft.com/office/drawing/2014/main" id="{4408DF17-18A0-3049-9A3C-EA52097A2CD8}"/>
              </a:ext>
            </a:extLst>
          </p:cNvPr>
          <p:cNvSpPr>
            <a:spLocks noGrp="1"/>
          </p:cNvSpPr>
          <p:nvPr>
            <p:ph type="body" sz="quarter" idx="21" hasCustomPrompt="1"/>
          </p:nvPr>
        </p:nvSpPr>
        <p:spPr>
          <a:xfrm>
            <a:off x="6534150" y="2536826"/>
            <a:ext cx="1758661" cy="685800"/>
          </a:xfrm>
        </p:spPr>
        <p:txBody>
          <a:bodyPr>
            <a:noAutofit/>
          </a:bodyPr>
          <a:lstStyle>
            <a:lvl1pPr>
              <a:lnSpc>
                <a:spcPts val="1700"/>
              </a:lnSpc>
              <a:defRPr sz="135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0" name="Text Placeholder 6">
            <a:extLst>
              <a:ext uri="{FF2B5EF4-FFF2-40B4-BE49-F238E27FC236}">
                <a16:creationId xmlns:a16="http://schemas.microsoft.com/office/drawing/2014/main" id="{5EA292F7-DEFB-D649-89A1-E820667B029D}"/>
              </a:ext>
            </a:extLst>
          </p:cNvPr>
          <p:cNvSpPr>
            <a:spLocks noGrp="1"/>
          </p:cNvSpPr>
          <p:nvPr>
            <p:ph type="body" sz="quarter" idx="22" hasCustomPrompt="1"/>
          </p:nvPr>
        </p:nvSpPr>
        <p:spPr>
          <a:xfrm>
            <a:off x="5673580" y="2260206"/>
            <a:ext cx="263526" cy="276620"/>
          </a:xfrm>
        </p:spPr>
        <p:txBody>
          <a:bodyPr>
            <a:noAutofit/>
          </a:bodyPr>
          <a:lstStyle>
            <a:lvl1pPr algn="ctr">
              <a:lnSpc>
                <a:spcPct val="100000"/>
              </a:lnSpc>
              <a:defRPr sz="1350" b="0" i="0">
                <a:solidFill>
                  <a:schemeClr val="bg1"/>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11" name="Text Placeholder 6">
            <a:extLst>
              <a:ext uri="{FF2B5EF4-FFF2-40B4-BE49-F238E27FC236}">
                <a16:creationId xmlns:a16="http://schemas.microsoft.com/office/drawing/2014/main" id="{6D02BAE2-EF4A-BA42-BE69-16E6385C6C9E}"/>
              </a:ext>
            </a:extLst>
          </p:cNvPr>
          <p:cNvSpPr>
            <a:spLocks noGrp="1"/>
          </p:cNvSpPr>
          <p:nvPr>
            <p:ph type="body" sz="quarter" idx="23" hasCustomPrompt="1"/>
          </p:nvPr>
        </p:nvSpPr>
        <p:spPr>
          <a:xfrm>
            <a:off x="8313664" y="2260206"/>
            <a:ext cx="263526" cy="276620"/>
          </a:xfrm>
        </p:spPr>
        <p:txBody>
          <a:bodyPr>
            <a:noAutofit/>
          </a:bodyPr>
          <a:lstStyle>
            <a:lvl1pPr algn="ctr">
              <a:lnSpc>
                <a:spcPct val="100000"/>
              </a:lnSpc>
              <a:defRPr sz="1350" b="0" i="0">
                <a:solidFill>
                  <a:schemeClr val="bg1"/>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12" name="Text Placeholder 6">
            <a:extLst>
              <a:ext uri="{FF2B5EF4-FFF2-40B4-BE49-F238E27FC236}">
                <a16:creationId xmlns:a16="http://schemas.microsoft.com/office/drawing/2014/main" id="{13B9955B-D713-034E-A666-47392448429E}"/>
              </a:ext>
            </a:extLst>
          </p:cNvPr>
          <p:cNvSpPr>
            <a:spLocks noGrp="1"/>
          </p:cNvSpPr>
          <p:nvPr>
            <p:ph type="body" sz="quarter" idx="24" hasCustomPrompt="1"/>
          </p:nvPr>
        </p:nvSpPr>
        <p:spPr>
          <a:xfrm>
            <a:off x="1073150" y="4400550"/>
            <a:ext cx="1171575"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3" name="Text Placeholder 6">
            <a:extLst>
              <a:ext uri="{FF2B5EF4-FFF2-40B4-BE49-F238E27FC236}">
                <a16:creationId xmlns:a16="http://schemas.microsoft.com/office/drawing/2014/main" id="{1D392C07-2A3E-C34C-A767-54116615C3B9}"/>
              </a:ext>
            </a:extLst>
          </p:cNvPr>
          <p:cNvSpPr>
            <a:spLocks noGrp="1"/>
          </p:cNvSpPr>
          <p:nvPr>
            <p:ph type="body" sz="quarter" idx="25" hasCustomPrompt="1"/>
          </p:nvPr>
        </p:nvSpPr>
        <p:spPr>
          <a:xfrm>
            <a:off x="4326489" y="4400550"/>
            <a:ext cx="1171575"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4" name="Text Placeholder 6">
            <a:extLst>
              <a:ext uri="{FF2B5EF4-FFF2-40B4-BE49-F238E27FC236}">
                <a16:creationId xmlns:a16="http://schemas.microsoft.com/office/drawing/2014/main" id="{AD9F9A66-5C3C-CD4D-A970-A62FFD6D4832}"/>
              </a:ext>
            </a:extLst>
          </p:cNvPr>
          <p:cNvSpPr>
            <a:spLocks noGrp="1"/>
          </p:cNvSpPr>
          <p:nvPr>
            <p:ph type="body" sz="quarter" idx="26" hasCustomPrompt="1"/>
          </p:nvPr>
        </p:nvSpPr>
        <p:spPr>
          <a:xfrm>
            <a:off x="6372804" y="4400550"/>
            <a:ext cx="709755"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5" name="Text Placeholder 6">
            <a:extLst>
              <a:ext uri="{FF2B5EF4-FFF2-40B4-BE49-F238E27FC236}">
                <a16:creationId xmlns:a16="http://schemas.microsoft.com/office/drawing/2014/main" id="{C7556681-A523-9E4A-B2AF-EB5033B94246}"/>
              </a:ext>
            </a:extLst>
          </p:cNvPr>
          <p:cNvSpPr>
            <a:spLocks noGrp="1"/>
          </p:cNvSpPr>
          <p:nvPr>
            <p:ph type="body" sz="quarter" idx="27" hasCustomPrompt="1"/>
          </p:nvPr>
        </p:nvSpPr>
        <p:spPr>
          <a:xfrm>
            <a:off x="7199460" y="4400550"/>
            <a:ext cx="962599"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6" name="Text Placeholder 6">
            <a:extLst>
              <a:ext uri="{FF2B5EF4-FFF2-40B4-BE49-F238E27FC236}">
                <a16:creationId xmlns:a16="http://schemas.microsoft.com/office/drawing/2014/main" id="{160F3970-1B15-A449-BA50-46E377A8F512}"/>
              </a:ext>
            </a:extLst>
          </p:cNvPr>
          <p:cNvSpPr>
            <a:spLocks noGrp="1"/>
          </p:cNvSpPr>
          <p:nvPr>
            <p:ph type="body" sz="quarter" idx="28" hasCustomPrompt="1"/>
          </p:nvPr>
        </p:nvSpPr>
        <p:spPr>
          <a:xfrm>
            <a:off x="8315036" y="4400550"/>
            <a:ext cx="546389"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7" name="Text Placeholder 6">
            <a:extLst>
              <a:ext uri="{FF2B5EF4-FFF2-40B4-BE49-F238E27FC236}">
                <a16:creationId xmlns:a16="http://schemas.microsoft.com/office/drawing/2014/main" id="{C95CFB5A-7A25-A24D-860B-206C4B125435}"/>
              </a:ext>
            </a:extLst>
          </p:cNvPr>
          <p:cNvSpPr>
            <a:spLocks noGrp="1"/>
          </p:cNvSpPr>
          <p:nvPr>
            <p:ph type="body" sz="quarter" idx="29" hasCustomPrompt="1"/>
          </p:nvPr>
        </p:nvSpPr>
        <p:spPr>
          <a:xfrm>
            <a:off x="3700826" y="4126437"/>
            <a:ext cx="508762" cy="535340"/>
          </a:xfrm>
        </p:spPr>
        <p:txBody>
          <a:bodyPr lIns="36000" tIns="36000" rIns="36000" bIns="36000" anchor="ctr" anchorCtr="0">
            <a:noAutofit/>
          </a:bodyPr>
          <a:lstStyle>
            <a:lvl1pPr algn="ctr">
              <a:lnSpc>
                <a:spcPts val="1000"/>
              </a:lnSpc>
              <a:defRPr sz="80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Tree>
    <p:extLst>
      <p:ext uri="{BB962C8B-B14F-4D97-AF65-F5344CB8AC3E}">
        <p14:creationId xmlns:p14="http://schemas.microsoft.com/office/powerpoint/2010/main" val="177711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26" userDrawn="1">
          <p15:clr>
            <a:srgbClr val="FBAE40"/>
          </p15:clr>
        </p15:guide>
        <p15:guide id="3" pos="4116" userDrawn="1">
          <p15:clr>
            <a:srgbClr val="FBAE40"/>
          </p15:clr>
        </p15:guide>
        <p15:guide id="4" pos="6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8CC2A7-05FF-2A44-A5B5-073087D825E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358774" y="989319"/>
            <a:ext cx="2187575" cy="3795406"/>
          </a:xfrm>
        </p:spPr>
        <p:txBody>
          <a:bodyPr/>
          <a:lstStyle>
            <a:lvl1pPr>
              <a:lnSpc>
                <a:spcPts val="2500"/>
              </a:lnSpc>
              <a:defRPr sz="2250" b="0" i="0">
                <a:solidFill>
                  <a:schemeClr val="bg2"/>
                </a:solidFill>
                <a:latin typeface="Chubb Publico Roman" panose="02040502060504060203" pitchFamily="18" charset="77"/>
              </a:defRPr>
            </a:lvl1pPr>
            <a:lvl2pPr>
              <a:lnSpc>
                <a:spcPct val="100000"/>
              </a:lnSpc>
              <a:spcBef>
                <a:spcPts val="1200"/>
              </a:spcBef>
              <a:defRPr sz="1100">
                <a:solidFill>
                  <a:schemeClr val="tx1"/>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16" name="Text Placeholder 6">
            <a:extLst>
              <a:ext uri="{FF2B5EF4-FFF2-40B4-BE49-F238E27FC236}">
                <a16:creationId xmlns:a16="http://schemas.microsoft.com/office/drawing/2014/main" id="{3A70D6BA-F084-DA43-B6A5-7EC66C1373E5}"/>
              </a:ext>
            </a:extLst>
          </p:cNvPr>
          <p:cNvSpPr>
            <a:spLocks noGrp="1"/>
          </p:cNvSpPr>
          <p:nvPr>
            <p:ph type="body" sz="quarter" idx="14" hasCustomPrompt="1"/>
          </p:nvPr>
        </p:nvSpPr>
        <p:spPr>
          <a:xfrm>
            <a:off x="3079750" y="296812"/>
            <a:ext cx="3136323" cy="626823"/>
          </a:xfrm>
        </p:spPr>
        <p:txBody>
          <a:bodyPr>
            <a:noAutofit/>
          </a:bodyPr>
          <a:lstStyle>
            <a:lvl1pPr>
              <a:lnSpc>
                <a:spcPct val="100000"/>
              </a:lnSpc>
              <a:defRPr sz="3950" b="0" i="0">
                <a:solidFill>
                  <a:schemeClr val="bg2"/>
                </a:solidFill>
                <a:latin typeface="Chubb Publico Roman"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Text</a:t>
            </a:r>
          </a:p>
        </p:txBody>
      </p:sp>
      <p:sp>
        <p:nvSpPr>
          <p:cNvPr id="24" name="Text Placeholder 6">
            <a:extLst>
              <a:ext uri="{FF2B5EF4-FFF2-40B4-BE49-F238E27FC236}">
                <a16:creationId xmlns:a16="http://schemas.microsoft.com/office/drawing/2014/main" id="{E987C86D-3208-CF47-AB71-07311DF9F913}"/>
              </a:ext>
            </a:extLst>
          </p:cNvPr>
          <p:cNvSpPr>
            <a:spLocks noGrp="1"/>
          </p:cNvSpPr>
          <p:nvPr>
            <p:ph type="body" sz="quarter" idx="20" hasCustomPrompt="1"/>
          </p:nvPr>
        </p:nvSpPr>
        <p:spPr>
          <a:xfrm>
            <a:off x="3079751" y="1941752"/>
            <a:ext cx="3136323" cy="626823"/>
          </a:xfrm>
        </p:spPr>
        <p:txBody>
          <a:bodyPr>
            <a:noAutofit/>
          </a:bodyPr>
          <a:lstStyle>
            <a:lvl1pPr>
              <a:lnSpc>
                <a:spcPct val="100000"/>
              </a:lnSpc>
              <a:defRPr sz="3950" b="0" i="0">
                <a:solidFill>
                  <a:schemeClr val="bg1"/>
                </a:solidFill>
                <a:latin typeface="Chubb Publico Roman"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Text</a:t>
            </a:r>
          </a:p>
        </p:txBody>
      </p:sp>
      <p:sp>
        <p:nvSpPr>
          <p:cNvPr id="25" name="Text Placeholder 6">
            <a:extLst>
              <a:ext uri="{FF2B5EF4-FFF2-40B4-BE49-F238E27FC236}">
                <a16:creationId xmlns:a16="http://schemas.microsoft.com/office/drawing/2014/main" id="{4DC7DD4B-C59F-F143-BEFB-109B53952F0A}"/>
              </a:ext>
            </a:extLst>
          </p:cNvPr>
          <p:cNvSpPr>
            <a:spLocks noGrp="1"/>
          </p:cNvSpPr>
          <p:nvPr>
            <p:ph type="body" sz="quarter" idx="15" hasCustomPrompt="1"/>
          </p:nvPr>
        </p:nvSpPr>
        <p:spPr>
          <a:xfrm>
            <a:off x="3079749" y="2686159"/>
            <a:ext cx="3136323" cy="657116"/>
          </a:xfrm>
        </p:spPr>
        <p:txBody>
          <a:bodyPr>
            <a:noAutofit/>
          </a:bodyPr>
          <a:lstStyle>
            <a:lvl1pPr>
              <a:lnSpc>
                <a:spcPts val="1450"/>
              </a:lnSpc>
              <a:defRPr sz="11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8" name="Text Placeholder 6">
            <a:extLst>
              <a:ext uri="{FF2B5EF4-FFF2-40B4-BE49-F238E27FC236}">
                <a16:creationId xmlns:a16="http://schemas.microsoft.com/office/drawing/2014/main" id="{0EE55D73-0722-814A-8F53-91211551AA83}"/>
              </a:ext>
            </a:extLst>
          </p:cNvPr>
          <p:cNvSpPr>
            <a:spLocks noGrp="1"/>
          </p:cNvSpPr>
          <p:nvPr>
            <p:ph type="body" sz="quarter" idx="22" hasCustomPrompt="1"/>
          </p:nvPr>
        </p:nvSpPr>
        <p:spPr>
          <a:xfrm>
            <a:off x="3079749" y="958669"/>
            <a:ext cx="3136323" cy="657116"/>
          </a:xfrm>
        </p:spPr>
        <p:txBody>
          <a:bodyPr>
            <a:noAutofit/>
          </a:bodyPr>
          <a:lstStyle>
            <a:lvl1pPr>
              <a:lnSpc>
                <a:spcPts val="1450"/>
              </a:lnSpc>
              <a:defRPr sz="11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9" name="Text Placeholder 6">
            <a:extLst>
              <a:ext uri="{FF2B5EF4-FFF2-40B4-BE49-F238E27FC236}">
                <a16:creationId xmlns:a16="http://schemas.microsoft.com/office/drawing/2014/main" id="{CD27FBBD-4732-5144-ABF0-3C8319197AB0}"/>
              </a:ext>
            </a:extLst>
          </p:cNvPr>
          <p:cNvSpPr>
            <a:spLocks noGrp="1"/>
          </p:cNvSpPr>
          <p:nvPr>
            <p:ph type="body" sz="quarter" idx="23" hasCustomPrompt="1"/>
          </p:nvPr>
        </p:nvSpPr>
        <p:spPr>
          <a:xfrm>
            <a:off x="3079751" y="3596217"/>
            <a:ext cx="3136323" cy="626823"/>
          </a:xfrm>
        </p:spPr>
        <p:txBody>
          <a:bodyPr>
            <a:noAutofit/>
          </a:bodyPr>
          <a:lstStyle>
            <a:lvl1pPr>
              <a:lnSpc>
                <a:spcPct val="100000"/>
              </a:lnSpc>
              <a:defRPr sz="3950" b="0" i="0">
                <a:solidFill>
                  <a:schemeClr val="bg2"/>
                </a:solidFill>
                <a:latin typeface="Chubb Publico Roman"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Text</a:t>
            </a:r>
          </a:p>
        </p:txBody>
      </p:sp>
      <p:sp>
        <p:nvSpPr>
          <p:cNvPr id="30" name="Text Placeholder 6">
            <a:extLst>
              <a:ext uri="{FF2B5EF4-FFF2-40B4-BE49-F238E27FC236}">
                <a16:creationId xmlns:a16="http://schemas.microsoft.com/office/drawing/2014/main" id="{A920F697-B6A0-0747-8493-53F8FEEF6AD5}"/>
              </a:ext>
            </a:extLst>
          </p:cNvPr>
          <p:cNvSpPr>
            <a:spLocks noGrp="1"/>
          </p:cNvSpPr>
          <p:nvPr>
            <p:ph type="body" sz="quarter" idx="24" hasCustomPrompt="1"/>
          </p:nvPr>
        </p:nvSpPr>
        <p:spPr>
          <a:xfrm>
            <a:off x="3079750" y="4258074"/>
            <a:ext cx="3136323" cy="657116"/>
          </a:xfrm>
        </p:spPr>
        <p:txBody>
          <a:bodyPr>
            <a:noAutofit/>
          </a:bodyPr>
          <a:lstStyle>
            <a:lvl1pPr>
              <a:lnSpc>
                <a:spcPts val="1450"/>
              </a:lnSpc>
              <a:defRPr sz="110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31" name="Text Placeholder 6">
            <a:extLst>
              <a:ext uri="{FF2B5EF4-FFF2-40B4-BE49-F238E27FC236}">
                <a16:creationId xmlns:a16="http://schemas.microsoft.com/office/drawing/2014/main" id="{B732B1B7-8B84-094B-9D6E-50EB8D83E28E}"/>
              </a:ext>
            </a:extLst>
          </p:cNvPr>
          <p:cNvSpPr>
            <a:spLocks noGrp="1"/>
          </p:cNvSpPr>
          <p:nvPr>
            <p:ph type="body" sz="quarter" idx="25" hasCustomPrompt="1"/>
          </p:nvPr>
        </p:nvSpPr>
        <p:spPr>
          <a:xfrm>
            <a:off x="6823075" y="463394"/>
            <a:ext cx="1863725" cy="718862"/>
          </a:xfrm>
        </p:spPr>
        <p:txBody>
          <a:bodyPr/>
          <a:lstStyle>
            <a:lvl1pPr>
              <a:lnSpc>
                <a:spcPts val="1350"/>
              </a:lnSpc>
              <a:defRPr sz="1100" b="1" i="0">
                <a:solidFill>
                  <a:schemeClr val="bg2"/>
                </a:solidFill>
                <a:latin typeface="Chubb Publico" panose="02040502060504060203" pitchFamily="18" charset="77"/>
              </a:defRPr>
            </a:lvl1pPr>
            <a:lvl2pPr>
              <a:lnSpc>
                <a:spcPts val="1100"/>
              </a:lnSpc>
              <a:spcBef>
                <a:spcPts val="500"/>
              </a:spcBef>
              <a:defRPr sz="900">
                <a:solidFill>
                  <a:schemeClr val="tx1"/>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32" name="Text Placeholder 6">
            <a:extLst>
              <a:ext uri="{FF2B5EF4-FFF2-40B4-BE49-F238E27FC236}">
                <a16:creationId xmlns:a16="http://schemas.microsoft.com/office/drawing/2014/main" id="{2E508B9F-AB30-0D4D-B94B-A0EA837B43DF}"/>
              </a:ext>
            </a:extLst>
          </p:cNvPr>
          <p:cNvSpPr>
            <a:spLocks noGrp="1"/>
          </p:cNvSpPr>
          <p:nvPr>
            <p:ph type="body" sz="quarter" idx="26" hasCustomPrompt="1"/>
          </p:nvPr>
        </p:nvSpPr>
        <p:spPr>
          <a:xfrm>
            <a:off x="6823075" y="2034047"/>
            <a:ext cx="1863725" cy="718862"/>
          </a:xfrm>
        </p:spPr>
        <p:txBody>
          <a:bodyPr/>
          <a:lstStyle>
            <a:lvl1pPr>
              <a:lnSpc>
                <a:spcPts val="1350"/>
              </a:lnSpc>
              <a:defRPr sz="1100" b="1" i="0">
                <a:solidFill>
                  <a:schemeClr val="bg2"/>
                </a:solidFill>
                <a:latin typeface="Chubb Publico" panose="02040502060504060203" pitchFamily="18" charset="77"/>
              </a:defRPr>
            </a:lvl1pPr>
            <a:lvl2pPr>
              <a:lnSpc>
                <a:spcPts val="1100"/>
              </a:lnSpc>
              <a:spcBef>
                <a:spcPts val="500"/>
              </a:spcBef>
              <a:defRPr sz="900">
                <a:solidFill>
                  <a:schemeClr val="tx1"/>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33" name="Text Placeholder 6">
            <a:extLst>
              <a:ext uri="{FF2B5EF4-FFF2-40B4-BE49-F238E27FC236}">
                <a16:creationId xmlns:a16="http://schemas.microsoft.com/office/drawing/2014/main" id="{306F6BAD-E7B8-5E4C-A2F7-02A50FDF8740}"/>
              </a:ext>
            </a:extLst>
          </p:cNvPr>
          <p:cNvSpPr>
            <a:spLocks noGrp="1"/>
          </p:cNvSpPr>
          <p:nvPr>
            <p:ph type="body" sz="quarter" idx="27" hasCustomPrompt="1"/>
          </p:nvPr>
        </p:nvSpPr>
        <p:spPr>
          <a:xfrm>
            <a:off x="6303671" y="3660683"/>
            <a:ext cx="2383129" cy="757361"/>
          </a:xfrm>
        </p:spPr>
        <p:txBody>
          <a:bodyPr/>
          <a:lstStyle>
            <a:lvl1pPr>
              <a:lnSpc>
                <a:spcPts val="1350"/>
              </a:lnSpc>
              <a:defRPr sz="1100" b="1" i="0">
                <a:solidFill>
                  <a:schemeClr val="bg2"/>
                </a:solidFill>
                <a:latin typeface="Chubb Publico" panose="02040502060504060203" pitchFamily="18" charset="77"/>
              </a:defRPr>
            </a:lvl1pPr>
            <a:lvl2pPr>
              <a:lnSpc>
                <a:spcPts val="1100"/>
              </a:lnSpc>
              <a:spcBef>
                <a:spcPts val="500"/>
              </a:spcBef>
              <a:defRPr sz="900">
                <a:solidFill>
                  <a:schemeClr val="tx1"/>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Tree>
    <p:extLst>
      <p:ext uri="{BB962C8B-B14F-4D97-AF65-F5344CB8AC3E}">
        <p14:creationId xmlns:p14="http://schemas.microsoft.com/office/powerpoint/2010/main" val="20198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24" userDrawn="1">
          <p15:clr>
            <a:srgbClr val="FBAE40"/>
          </p15:clr>
        </p15:guide>
        <p15:guide id="3" pos="4298" userDrawn="1">
          <p15:clr>
            <a:srgbClr val="FBAE40"/>
          </p15:clr>
        </p15:guide>
        <p15:guide id="4" pos="19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9C53C6-461C-304D-96D4-A760DBD4B87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Chubb confidential information October 2022</a:t>
            </a:r>
            <a:endParaRPr lang="en-GB" dirty="0"/>
          </a:p>
        </p:txBody>
      </p:sp>
      <p:sp>
        <p:nvSpPr>
          <p:cNvPr id="6" name="Slide Number Placeholder 5"/>
          <p:cNvSpPr>
            <a:spLocks noGrp="1"/>
          </p:cNvSpPr>
          <p:nvPr>
            <p:ph type="sldNum" sz="quarter" idx="12"/>
          </p:nvPr>
        </p:nvSpPr>
        <p:spPr/>
        <p:txBody>
          <a:bodyPr/>
          <a:lstStyle/>
          <a:p>
            <a:fld id="{636926B5-2499-C642-9B96-0ABDF77C3DC2}" type="slidenum">
              <a:rPr lang="en-GB" smtClean="0"/>
              <a:t>‹#›</a:t>
            </a:fld>
            <a:endParaRPr lang="en-GB" dirty="0"/>
          </a:p>
        </p:txBody>
      </p:sp>
      <p:sp>
        <p:nvSpPr>
          <p:cNvPr id="7" name="Text Placeholder 6">
            <a:extLst>
              <a:ext uri="{FF2B5EF4-FFF2-40B4-BE49-F238E27FC236}">
                <a16:creationId xmlns:a16="http://schemas.microsoft.com/office/drawing/2014/main" id="{9693043F-9261-3343-8A58-A7B1B6B47DEE}"/>
              </a:ext>
            </a:extLst>
          </p:cNvPr>
          <p:cNvSpPr>
            <a:spLocks noGrp="1"/>
          </p:cNvSpPr>
          <p:nvPr>
            <p:ph type="body" sz="quarter" idx="13" hasCustomPrompt="1"/>
          </p:nvPr>
        </p:nvSpPr>
        <p:spPr>
          <a:xfrm>
            <a:off x="1073150" y="663530"/>
            <a:ext cx="5461000" cy="958177"/>
          </a:xfrm>
        </p:spPr>
        <p:txBody>
          <a:bodyPr/>
          <a:lstStyle>
            <a:lvl1pPr>
              <a:lnSpc>
                <a:spcPts val="3300"/>
              </a:lnSpc>
              <a:defRPr sz="3000" b="0" i="0">
                <a:solidFill>
                  <a:schemeClr val="bg2"/>
                </a:solidFill>
                <a:latin typeface="Chubb Publico Roman" panose="02040502060504060203" pitchFamily="18" charset="77"/>
              </a:defRPr>
            </a:lvl1pPr>
            <a:lvl2pPr>
              <a:lnSpc>
                <a:spcPts val="3300"/>
              </a:lnSpc>
              <a:defRPr sz="3000" b="0" i="0">
                <a:solidFill>
                  <a:schemeClr val="accent2"/>
                </a:solidFill>
                <a:latin typeface="Chubb Publico Roman" panose="02040502060504060203" pitchFamily="18" charset="77"/>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18" name="Text Placeholder 6">
            <a:extLst>
              <a:ext uri="{FF2B5EF4-FFF2-40B4-BE49-F238E27FC236}">
                <a16:creationId xmlns:a16="http://schemas.microsoft.com/office/drawing/2014/main" id="{2ACCE439-51A3-874A-93FA-8F13ED2BBCCB}"/>
              </a:ext>
            </a:extLst>
          </p:cNvPr>
          <p:cNvSpPr>
            <a:spLocks noGrp="1"/>
          </p:cNvSpPr>
          <p:nvPr>
            <p:ph type="body" sz="quarter" idx="16" hasCustomPrompt="1"/>
          </p:nvPr>
        </p:nvSpPr>
        <p:spPr>
          <a:xfrm>
            <a:off x="3054349" y="1723137"/>
            <a:ext cx="263526" cy="276620"/>
          </a:xfrm>
        </p:spPr>
        <p:txBody>
          <a:bodyPr>
            <a:noAutofit/>
          </a:bodyPr>
          <a:lstStyle>
            <a:lvl1pPr algn="ctr">
              <a:lnSpc>
                <a:spcPct val="100000"/>
              </a:lnSpc>
              <a:defRPr sz="1350" b="0" i="0">
                <a:solidFill>
                  <a:schemeClr val="accent2"/>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10" name="Text Placeholder 6">
            <a:extLst>
              <a:ext uri="{FF2B5EF4-FFF2-40B4-BE49-F238E27FC236}">
                <a16:creationId xmlns:a16="http://schemas.microsoft.com/office/drawing/2014/main" id="{5EA292F7-DEFB-D649-89A1-E820667B029D}"/>
              </a:ext>
            </a:extLst>
          </p:cNvPr>
          <p:cNvSpPr>
            <a:spLocks noGrp="1"/>
          </p:cNvSpPr>
          <p:nvPr>
            <p:ph type="body" sz="quarter" idx="22" hasCustomPrompt="1"/>
          </p:nvPr>
        </p:nvSpPr>
        <p:spPr>
          <a:xfrm>
            <a:off x="5673580" y="1723137"/>
            <a:ext cx="263526" cy="276620"/>
          </a:xfrm>
        </p:spPr>
        <p:txBody>
          <a:bodyPr>
            <a:noAutofit/>
          </a:bodyPr>
          <a:lstStyle>
            <a:lvl1pPr algn="ctr">
              <a:lnSpc>
                <a:spcPct val="100000"/>
              </a:lnSpc>
              <a:defRPr sz="1350" b="0" i="0">
                <a:solidFill>
                  <a:schemeClr val="accent2"/>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11" name="Text Placeholder 6">
            <a:extLst>
              <a:ext uri="{FF2B5EF4-FFF2-40B4-BE49-F238E27FC236}">
                <a16:creationId xmlns:a16="http://schemas.microsoft.com/office/drawing/2014/main" id="{6D02BAE2-EF4A-BA42-BE69-16E6385C6C9E}"/>
              </a:ext>
            </a:extLst>
          </p:cNvPr>
          <p:cNvSpPr>
            <a:spLocks noGrp="1"/>
          </p:cNvSpPr>
          <p:nvPr>
            <p:ph type="body" sz="quarter" idx="23" hasCustomPrompt="1"/>
          </p:nvPr>
        </p:nvSpPr>
        <p:spPr>
          <a:xfrm>
            <a:off x="8313664" y="1723137"/>
            <a:ext cx="263526" cy="276620"/>
          </a:xfrm>
        </p:spPr>
        <p:txBody>
          <a:bodyPr>
            <a:noAutofit/>
          </a:bodyPr>
          <a:lstStyle>
            <a:lvl1pPr algn="ctr">
              <a:lnSpc>
                <a:spcPct val="100000"/>
              </a:lnSpc>
              <a:defRPr sz="1350" b="0" i="0">
                <a:solidFill>
                  <a:schemeClr val="accent2"/>
                </a:solidFill>
                <a:latin typeface="Chubb Publico Medium" panose="02040502060504060203" pitchFamily="18" charset="77"/>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0</a:t>
            </a:r>
          </a:p>
        </p:txBody>
      </p:sp>
      <p:sp>
        <p:nvSpPr>
          <p:cNvPr id="12" name="Text Placeholder 6">
            <a:extLst>
              <a:ext uri="{FF2B5EF4-FFF2-40B4-BE49-F238E27FC236}">
                <a16:creationId xmlns:a16="http://schemas.microsoft.com/office/drawing/2014/main" id="{13B9955B-D713-034E-A666-47392448429E}"/>
              </a:ext>
            </a:extLst>
          </p:cNvPr>
          <p:cNvSpPr>
            <a:spLocks noGrp="1"/>
          </p:cNvSpPr>
          <p:nvPr>
            <p:ph type="body" sz="quarter" idx="24" hasCustomPrompt="1"/>
          </p:nvPr>
        </p:nvSpPr>
        <p:spPr>
          <a:xfrm>
            <a:off x="1073150" y="4400550"/>
            <a:ext cx="1171575" cy="514350"/>
          </a:xfrm>
        </p:spPr>
        <p:txBody>
          <a:bodyPr>
            <a:noAutofit/>
          </a:bodyPr>
          <a:lstStyle>
            <a:lvl1pPr>
              <a:lnSpc>
                <a:spcPts val="1100"/>
              </a:lnSpc>
              <a:defRPr sz="900">
                <a:solidFill>
                  <a:srgbClr val="B888DE"/>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3" name="Text Placeholder 6">
            <a:extLst>
              <a:ext uri="{FF2B5EF4-FFF2-40B4-BE49-F238E27FC236}">
                <a16:creationId xmlns:a16="http://schemas.microsoft.com/office/drawing/2014/main" id="{1D392C07-2A3E-C34C-A767-54116615C3B9}"/>
              </a:ext>
            </a:extLst>
          </p:cNvPr>
          <p:cNvSpPr>
            <a:spLocks noGrp="1"/>
          </p:cNvSpPr>
          <p:nvPr>
            <p:ph type="body" sz="quarter" idx="25" hasCustomPrompt="1"/>
          </p:nvPr>
        </p:nvSpPr>
        <p:spPr>
          <a:xfrm>
            <a:off x="4326489" y="4400550"/>
            <a:ext cx="1171575" cy="514350"/>
          </a:xfrm>
        </p:spPr>
        <p:txBody>
          <a:bodyPr>
            <a:noAutofit/>
          </a:bodyPr>
          <a:lstStyle>
            <a:lvl1pPr>
              <a:lnSpc>
                <a:spcPts val="1100"/>
              </a:lnSpc>
              <a:defRPr sz="900">
                <a:solidFill>
                  <a:schemeClr val="bg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4" name="Text Placeholder 6">
            <a:extLst>
              <a:ext uri="{FF2B5EF4-FFF2-40B4-BE49-F238E27FC236}">
                <a16:creationId xmlns:a16="http://schemas.microsoft.com/office/drawing/2014/main" id="{AD9F9A66-5C3C-CD4D-A970-A62FFD6D4832}"/>
              </a:ext>
            </a:extLst>
          </p:cNvPr>
          <p:cNvSpPr>
            <a:spLocks noGrp="1"/>
          </p:cNvSpPr>
          <p:nvPr>
            <p:ph type="body" sz="quarter" idx="26" hasCustomPrompt="1"/>
          </p:nvPr>
        </p:nvSpPr>
        <p:spPr>
          <a:xfrm>
            <a:off x="6372804" y="4400550"/>
            <a:ext cx="709755" cy="514350"/>
          </a:xfrm>
        </p:spPr>
        <p:txBody>
          <a:bodyPr>
            <a:noAutofit/>
          </a:bodyPr>
          <a:lstStyle>
            <a:lvl1pPr>
              <a:lnSpc>
                <a:spcPts val="1100"/>
              </a:lnSpc>
              <a:defRPr sz="900">
                <a:solidFill>
                  <a:srgbClr val="B888DE"/>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5" name="Text Placeholder 6">
            <a:extLst>
              <a:ext uri="{FF2B5EF4-FFF2-40B4-BE49-F238E27FC236}">
                <a16:creationId xmlns:a16="http://schemas.microsoft.com/office/drawing/2014/main" id="{C7556681-A523-9E4A-B2AF-EB5033B94246}"/>
              </a:ext>
            </a:extLst>
          </p:cNvPr>
          <p:cNvSpPr>
            <a:spLocks noGrp="1"/>
          </p:cNvSpPr>
          <p:nvPr>
            <p:ph type="body" sz="quarter" idx="27" hasCustomPrompt="1"/>
          </p:nvPr>
        </p:nvSpPr>
        <p:spPr>
          <a:xfrm>
            <a:off x="7199460" y="4400550"/>
            <a:ext cx="962599" cy="514350"/>
          </a:xfrm>
        </p:spPr>
        <p:txBody>
          <a:bodyPr>
            <a:noAutofit/>
          </a:bodyPr>
          <a:lstStyle>
            <a:lvl1pPr>
              <a:lnSpc>
                <a:spcPts val="1100"/>
              </a:lnSpc>
              <a:defRPr sz="900">
                <a:solidFill>
                  <a:srgbClr val="B888DE"/>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6" name="Text Placeholder 6">
            <a:extLst>
              <a:ext uri="{FF2B5EF4-FFF2-40B4-BE49-F238E27FC236}">
                <a16:creationId xmlns:a16="http://schemas.microsoft.com/office/drawing/2014/main" id="{160F3970-1B15-A449-BA50-46E377A8F512}"/>
              </a:ext>
            </a:extLst>
          </p:cNvPr>
          <p:cNvSpPr>
            <a:spLocks noGrp="1"/>
          </p:cNvSpPr>
          <p:nvPr>
            <p:ph type="body" sz="quarter" idx="28" hasCustomPrompt="1"/>
          </p:nvPr>
        </p:nvSpPr>
        <p:spPr>
          <a:xfrm>
            <a:off x="8315036" y="4400550"/>
            <a:ext cx="546389" cy="514350"/>
          </a:xfrm>
        </p:spPr>
        <p:txBody>
          <a:bodyPr>
            <a:noAutofit/>
          </a:bodyPr>
          <a:lstStyle>
            <a:lvl1pPr>
              <a:lnSpc>
                <a:spcPts val="1100"/>
              </a:lnSpc>
              <a:defRPr sz="900">
                <a:solidFill>
                  <a:srgbClr val="B888DE"/>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17" name="Text Placeholder 6">
            <a:extLst>
              <a:ext uri="{FF2B5EF4-FFF2-40B4-BE49-F238E27FC236}">
                <a16:creationId xmlns:a16="http://schemas.microsoft.com/office/drawing/2014/main" id="{C95CFB5A-7A25-A24D-860B-206C4B125435}"/>
              </a:ext>
            </a:extLst>
          </p:cNvPr>
          <p:cNvSpPr>
            <a:spLocks noGrp="1"/>
          </p:cNvSpPr>
          <p:nvPr>
            <p:ph type="body" sz="quarter" idx="29" hasCustomPrompt="1"/>
          </p:nvPr>
        </p:nvSpPr>
        <p:spPr>
          <a:xfrm>
            <a:off x="3700826" y="4126437"/>
            <a:ext cx="508762" cy="535340"/>
          </a:xfrm>
        </p:spPr>
        <p:txBody>
          <a:bodyPr lIns="36000" tIns="36000" rIns="36000" bIns="36000" anchor="ctr" anchorCtr="0">
            <a:noAutofit/>
          </a:bodyPr>
          <a:lstStyle>
            <a:lvl1pPr algn="ctr">
              <a:lnSpc>
                <a:spcPts val="1000"/>
              </a:lnSpc>
              <a:defRPr sz="800">
                <a:solidFill>
                  <a:schemeClr val="bg2"/>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2" name="Text Placeholder 6">
            <a:extLst>
              <a:ext uri="{FF2B5EF4-FFF2-40B4-BE49-F238E27FC236}">
                <a16:creationId xmlns:a16="http://schemas.microsoft.com/office/drawing/2014/main" id="{71DF6917-482E-B04A-BD9B-D7EE449C1D9D}"/>
              </a:ext>
            </a:extLst>
          </p:cNvPr>
          <p:cNvSpPr>
            <a:spLocks noGrp="1"/>
          </p:cNvSpPr>
          <p:nvPr>
            <p:ph type="body" sz="quarter" idx="32" hasCustomPrompt="1"/>
          </p:nvPr>
        </p:nvSpPr>
        <p:spPr>
          <a:xfrm>
            <a:off x="1194086" y="2606899"/>
            <a:ext cx="1790413" cy="552225"/>
          </a:xfrm>
        </p:spPr>
        <p:txBody>
          <a:bodyPr>
            <a:noAutofit/>
          </a:bodyPr>
          <a:lstStyle>
            <a:lvl1pPr>
              <a:lnSpc>
                <a:spcPts val="1350"/>
              </a:lnSpc>
              <a:defRPr sz="1000">
                <a:solidFill>
                  <a:schemeClr val="tx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3" name="Text Placeholder 6">
            <a:extLst>
              <a:ext uri="{FF2B5EF4-FFF2-40B4-BE49-F238E27FC236}">
                <a16:creationId xmlns:a16="http://schemas.microsoft.com/office/drawing/2014/main" id="{442C297B-C437-2046-A630-A4E202035D2E}"/>
              </a:ext>
            </a:extLst>
          </p:cNvPr>
          <p:cNvSpPr>
            <a:spLocks noGrp="1"/>
          </p:cNvSpPr>
          <p:nvPr>
            <p:ph type="body" sz="quarter" idx="33" hasCustomPrompt="1"/>
          </p:nvPr>
        </p:nvSpPr>
        <p:spPr>
          <a:xfrm>
            <a:off x="3851275" y="2606899"/>
            <a:ext cx="2156400" cy="801319"/>
          </a:xfrm>
        </p:spPr>
        <p:txBody>
          <a:bodyPr>
            <a:noAutofit/>
          </a:bodyPr>
          <a:lstStyle>
            <a:lvl1pPr>
              <a:lnSpc>
                <a:spcPts val="1350"/>
              </a:lnSpc>
              <a:defRPr sz="1000">
                <a:solidFill>
                  <a:schemeClr val="tx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4" name="Text Placeholder 6">
            <a:extLst>
              <a:ext uri="{FF2B5EF4-FFF2-40B4-BE49-F238E27FC236}">
                <a16:creationId xmlns:a16="http://schemas.microsoft.com/office/drawing/2014/main" id="{C7F3C1DB-DC29-A045-A06E-3715367BDA96}"/>
              </a:ext>
            </a:extLst>
          </p:cNvPr>
          <p:cNvSpPr>
            <a:spLocks noGrp="1"/>
          </p:cNvSpPr>
          <p:nvPr>
            <p:ph type="body" sz="quarter" idx="34" hasCustomPrompt="1"/>
          </p:nvPr>
        </p:nvSpPr>
        <p:spPr>
          <a:xfrm>
            <a:off x="6500357" y="2606899"/>
            <a:ext cx="1997098" cy="801319"/>
          </a:xfrm>
        </p:spPr>
        <p:txBody>
          <a:bodyPr>
            <a:noAutofit/>
          </a:bodyPr>
          <a:lstStyle>
            <a:lvl1pPr>
              <a:lnSpc>
                <a:spcPts val="1350"/>
              </a:lnSpc>
              <a:defRPr sz="1000">
                <a:solidFill>
                  <a:schemeClr val="tx1"/>
                </a:solidFill>
              </a:defRPr>
            </a:lvl1pPr>
            <a:lvl2pPr>
              <a:lnSpc>
                <a:spcPts val="3300"/>
              </a:lnSpc>
              <a:defRPr sz="3000">
                <a:solidFill>
                  <a:schemeClr val="accent2"/>
                </a:solidFill>
              </a:defRPr>
            </a:lvl2pPr>
            <a:lvl3pPr>
              <a:lnSpc>
                <a:spcPct val="100000"/>
              </a:lnSpc>
              <a:spcBef>
                <a:spcPts val="900"/>
              </a:spcBef>
              <a:defRPr sz="1100">
                <a:solidFill>
                  <a:schemeClr val="tx1"/>
                </a:solidFill>
              </a:defRPr>
            </a:lvl3pPr>
          </a:lstStyle>
          <a:p>
            <a:pPr lvl="0"/>
            <a:r>
              <a:rPr lang="en-US" dirty="0"/>
              <a:t>Click to edit text</a:t>
            </a:r>
          </a:p>
        </p:txBody>
      </p:sp>
      <p:sp>
        <p:nvSpPr>
          <p:cNvPr id="25" name="Text Placeholder 6">
            <a:extLst>
              <a:ext uri="{FF2B5EF4-FFF2-40B4-BE49-F238E27FC236}">
                <a16:creationId xmlns:a16="http://schemas.microsoft.com/office/drawing/2014/main" id="{D87DB7D8-9EA1-7B4C-A887-0522124B2517}"/>
              </a:ext>
            </a:extLst>
          </p:cNvPr>
          <p:cNvSpPr>
            <a:spLocks noGrp="1"/>
          </p:cNvSpPr>
          <p:nvPr>
            <p:ph type="body" sz="quarter" idx="35" hasCustomPrompt="1"/>
          </p:nvPr>
        </p:nvSpPr>
        <p:spPr>
          <a:xfrm>
            <a:off x="1194086" y="1971182"/>
            <a:ext cx="1863725" cy="464043"/>
          </a:xfrm>
        </p:spPr>
        <p:txBody>
          <a:bodyPr/>
          <a:lstStyle>
            <a:lvl1pPr>
              <a:lnSpc>
                <a:spcPts val="1350"/>
              </a:lnSpc>
              <a:defRPr sz="1350" b="0" i="0">
                <a:solidFill>
                  <a:schemeClr val="bg2"/>
                </a:solidFill>
                <a:latin typeface="Chubb Publico Medium" panose="02040502060504060203" pitchFamily="18" charset="77"/>
              </a:defRPr>
            </a:lvl1pPr>
            <a:lvl2pPr>
              <a:lnSpc>
                <a:spcPts val="1700"/>
              </a:lnSpc>
              <a:spcBef>
                <a:spcPts val="0"/>
              </a:spcBef>
              <a:defRPr sz="1350">
                <a:solidFill>
                  <a:schemeClr val="bg2"/>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26" name="Text Placeholder 6">
            <a:extLst>
              <a:ext uri="{FF2B5EF4-FFF2-40B4-BE49-F238E27FC236}">
                <a16:creationId xmlns:a16="http://schemas.microsoft.com/office/drawing/2014/main" id="{46F0ACA6-B38D-A14D-B9EB-286FA7577B4D}"/>
              </a:ext>
            </a:extLst>
          </p:cNvPr>
          <p:cNvSpPr>
            <a:spLocks noGrp="1"/>
          </p:cNvSpPr>
          <p:nvPr>
            <p:ph type="body" sz="quarter" idx="36" hasCustomPrompt="1"/>
          </p:nvPr>
        </p:nvSpPr>
        <p:spPr>
          <a:xfrm>
            <a:off x="3851275" y="1971182"/>
            <a:ext cx="1863725" cy="464043"/>
          </a:xfrm>
        </p:spPr>
        <p:txBody>
          <a:bodyPr/>
          <a:lstStyle>
            <a:lvl1pPr>
              <a:lnSpc>
                <a:spcPts val="1350"/>
              </a:lnSpc>
              <a:defRPr sz="1350" b="0" i="0">
                <a:solidFill>
                  <a:schemeClr val="bg2"/>
                </a:solidFill>
                <a:latin typeface="Chubb Publico Medium" panose="02040502060504060203" pitchFamily="18" charset="77"/>
              </a:defRPr>
            </a:lvl1pPr>
            <a:lvl2pPr>
              <a:lnSpc>
                <a:spcPts val="1700"/>
              </a:lnSpc>
              <a:spcBef>
                <a:spcPts val="0"/>
              </a:spcBef>
              <a:defRPr sz="1350">
                <a:solidFill>
                  <a:schemeClr val="bg2"/>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
        <p:nvSpPr>
          <p:cNvPr id="27" name="Text Placeholder 6">
            <a:extLst>
              <a:ext uri="{FF2B5EF4-FFF2-40B4-BE49-F238E27FC236}">
                <a16:creationId xmlns:a16="http://schemas.microsoft.com/office/drawing/2014/main" id="{28B38ED2-46C8-D34F-9E50-63953B86E194}"/>
              </a:ext>
            </a:extLst>
          </p:cNvPr>
          <p:cNvSpPr>
            <a:spLocks noGrp="1"/>
          </p:cNvSpPr>
          <p:nvPr>
            <p:ph type="body" sz="quarter" idx="37" hasCustomPrompt="1"/>
          </p:nvPr>
        </p:nvSpPr>
        <p:spPr>
          <a:xfrm>
            <a:off x="6500358" y="1971182"/>
            <a:ext cx="1863725" cy="464043"/>
          </a:xfrm>
        </p:spPr>
        <p:txBody>
          <a:bodyPr/>
          <a:lstStyle>
            <a:lvl1pPr>
              <a:lnSpc>
                <a:spcPts val="1350"/>
              </a:lnSpc>
              <a:defRPr sz="1350" b="0" i="0">
                <a:solidFill>
                  <a:schemeClr val="bg2"/>
                </a:solidFill>
                <a:latin typeface="Chubb Publico Medium" panose="02040502060504060203" pitchFamily="18" charset="77"/>
              </a:defRPr>
            </a:lvl1pPr>
            <a:lvl2pPr>
              <a:lnSpc>
                <a:spcPts val="1700"/>
              </a:lnSpc>
              <a:spcBef>
                <a:spcPts val="0"/>
              </a:spcBef>
              <a:defRPr sz="1350">
                <a:solidFill>
                  <a:schemeClr val="bg2"/>
                </a:solidFill>
              </a:defRPr>
            </a:lvl2pPr>
            <a:lvl3pPr>
              <a:lnSpc>
                <a:spcPct val="100000"/>
              </a:lnSpc>
              <a:spcBef>
                <a:spcPts val="900"/>
              </a:spcBef>
              <a:defRPr sz="1100">
                <a:solidFill>
                  <a:schemeClr val="tx1"/>
                </a:solidFill>
              </a:defRPr>
            </a:lvl3pPr>
          </a:lstStyle>
          <a:p>
            <a:pPr lvl="0"/>
            <a:r>
              <a:rPr lang="en-US" dirty="0"/>
              <a:t>Click to edit text</a:t>
            </a:r>
          </a:p>
          <a:p>
            <a:pPr lvl="1"/>
            <a:r>
              <a:rPr lang="en-US" dirty="0"/>
              <a:t>Second level</a:t>
            </a:r>
          </a:p>
        </p:txBody>
      </p:sp>
    </p:spTree>
    <p:extLst>
      <p:ext uri="{BB962C8B-B14F-4D97-AF65-F5344CB8AC3E}">
        <p14:creationId xmlns:p14="http://schemas.microsoft.com/office/powerpoint/2010/main" val="100913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26">
          <p15:clr>
            <a:srgbClr val="FBAE40"/>
          </p15:clr>
        </p15:guide>
        <p15:guide id="3" pos="4090" userDrawn="1">
          <p15:clr>
            <a:srgbClr val="FBAE40"/>
          </p15:clr>
        </p15:guide>
        <p15:guide id="4" pos="6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3150" y="1505903"/>
            <a:ext cx="3788410" cy="10658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rot="16200000">
            <a:off x="-657678" y="4090272"/>
            <a:ext cx="1683204" cy="136922"/>
          </a:xfrm>
          <a:prstGeom prst="rect">
            <a:avLst/>
          </a:prstGeom>
        </p:spPr>
        <p:txBody>
          <a:bodyPr vert="horz" lIns="0" tIns="0" rIns="0" bIns="0" rtlCol="0" anchor="t" anchorCtr="0"/>
          <a:lstStyle>
            <a:lvl1pPr algn="l">
              <a:defRPr sz="530" b="0" i="1">
                <a:solidFill>
                  <a:schemeClr val="tx1"/>
                </a:solidFill>
                <a:latin typeface="Chubb Publico Light" panose="02040302060504060203" pitchFamily="18" charset="77"/>
              </a:defRPr>
            </a:lvl1pPr>
          </a:lstStyle>
          <a:p>
            <a:r>
              <a:rPr lang="en-US" dirty="0"/>
              <a:t>Chubb confidential information October 2022</a:t>
            </a:r>
            <a:endParaRPr lang="en-GB" dirty="0"/>
          </a:p>
        </p:txBody>
      </p:sp>
      <p:sp>
        <p:nvSpPr>
          <p:cNvPr id="6" name="Slide Number Placeholder 5"/>
          <p:cNvSpPr>
            <a:spLocks noGrp="1"/>
          </p:cNvSpPr>
          <p:nvPr>
            <p:ph type="sldNum" sz="quarter" idx="4"/>
          </p:nvPr>
        </p:nvSpPr>
        <p:spPr>
          <a:xfrm>
            <a:off x="8334375" y="33933"/>
            <a:ext cx="450850" cy="235942"/>
          </a:xfrm>
          <a:prstGeom prst="rect">
            <a:avLst/>
          </a:prstGeom>
        </p:spPr>
        <p:txBody>
          <a:bodyPr vert="horz" lIns="0" tIns="0" rIns="0" bIns="0" rtlCol="0" anchor="t" anchorCtr="0"/>
          <a:lstStyle>
            <a:lvl1pPr algn="ctr">
              <a:defRPr sz="950" b="1" i="0">
                <a:solidFill>
                  <a:schemeClr val="bg1"/>
                </a:solidFill>
                <a:latin typeface="Chubb Publico" panose="02040502060504060203" pitchFamily="18" charset="77"/>
              </a:defRPr>
            </a:lvl1pPr>
          </a:lstStyle>
          <a:p>
            <a:fld id="{636926B5-2499-C642-9B96-0ABDF77C3DC2}" type="slidenum">
              <a:rPr lang="en-GB" smtClean="0"/>
              <a:pPr/>
              <a:t>‹#›</a:t>
            </a:fld>
            <a:endParaRPr lang="en-GB" dirty="0"/>
          </a:p>
        </p:txBody>
      </p:sp>
      <p:sp>
        <p:nvSpPr>
          <p:cNvPr id="2" name="Title Placeholder 1"/>
          <p:cNvSpPr>
            <a:spLocks noGrp="1"/>
          </p:cNvSpPr>
          <p:nvPr>
            <p:ph type="title"/>
          </p:nvPr>
        </p:nvSpPr>
        <p:spPr>
          <a:xfrm>
            <a:off x="1073150" y="590511"/>
            <a:ext cx="7712075" cy="498060"/>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1144035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ts val="3100"/>
        </a:lnSpc>
        <a:spcBef>
          <a:spcPct val="0"/>
        </a:spcBef>
        <a:buNone/>
        <a:defRPr sz="2800" b="0" i="0" kern="1200">
          <a:solidFill>
            <a:schemeClr val="tx1"/>
          </a:solidFill>
          <a:latin typeface="Chubb Publico Roman" panose="02040502060504060203" pitchFamily="18" charset="77"/>
          <a:ea typeface="+mj-ea"/>
          <a:cs typeface="+mj-cs"/>
        </a:defRPr>
      </a:lvl1pPr>
    </p:titleStyle>
    <p:bodyStyle>
      <a:lvl1pPr marL="0" indent="0" algn="l" defTabSz="685800" rtl="0" eaLnBrk="1" latinLnBrk="0" hangingPunct="1">
        <a:lnSpc>
          <a:spcPts val="1400"/>
        </a:lnSpc>
        <a:spcBef>
          <a:spcPts val="0"/>
        </a:spcBef>
        <a:buFontTx/>
        <a:buNone/>
        <a:defRPr sz="1100" b="0" i="0" kern="1200">
          <a:solidFill>
            <a:schemeClr val="tx1"/>
          </a:solidFill>
          <a:latin typeface="Chubb Publico Light" panose="02040302060504060203" pitchFamily="18" charset="77"/>
          <a:ea typeface="+mn-ea"/>
          <a:cs typeface="+mn-cs"/>
        </a:defRPr>
      </a:lvl1pPr>
      <a:lvl2pPr marL="0" indent="0" algn="l" defTabSz="685800" rtl="0" eaLnBrk="1" latinLnBrk="0" hangingPunct="1">
        <a:lnSpc>
          <a:spcPts val="1600"/>
        </a:lnSpc>
        <a:spcBef>
          <a:spcPts val="0"/>
        </a:spcBef>
        <a:buFontTx/>
        <a:buNone/>
        <a:defRPr sz="1300" b="0" i="0" kern="1200">
          <a:solidFill>
            <a:schemeClr val="tx1"/>
          </a:solidFill>
          <a:latin typeface="Chubb Publico Light" panose="02040302060504060203" pitchFamily="18" charset="77"/>
          <a:ea typeface="+mn-ea"/>
          <a:cs typeface="+mn-cs"/>
        </a:defRPr>
      </a:lvl2pPr>
      <a:lvl3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3pPr>
      <a:lvl4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4pPr>
      <a:lvl5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4" userDrawn="1">
          <p15:clr>
            <a:srgbClr val="F26B43"/>
          </p15:clr>
        </p15:guide>
        <p15:guide id="3"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players.brightcove.net/818971943001/default_default/index.html?videoId=6303390619001"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hyperlink" Target="https://players.brightcove.net/818971943001/default_default/index.html?videoId=6285715682001"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chubb.com/content/dam/chubb-sites/chubb-com/us-en/business-insurance/simple-measures-to-create-cyber-risk-management-program/documents/pdf/17010201-cyber-for-small_midsize-businesses-10.17.pdf" TargetMode="External"/><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chubb.com/microsites/chubb-cyber-microsite/" TargetMode="External"/><Relationship Id="rId5" Type="http://schemas.openxmlformats.org/officeDocument/2006/relationships/hyperlink" Target="https://www.chubb.com/content/dam/chubb-sites/chubb-com/us-en/cyber-risk-management/agent-center/pdfs/chubb-cyber-risk-management-guide.pdf" TargetMode="External"/><Relationship Id="rId4" Type="http://schemas.openxmlformats.org/officeDocument/2006/relationships/hyperlink" Target="https://www.chubb.com/us-en/_assets/doc/2019_01.31_cyber_whitepaper_chubb_r3.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hubbcyberindex.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_nVOoujY-L0"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hubb.com/us-en/business-insurance/getcyberservic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DD42B6-F038-FC4F-9981-60226B189585}"/>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Text Placeholder 3">
            <a:extLst>
              <a:ext uri="{FF2B5EF4-FFF2-40B4-BE49-F238E27FC236}">
                <a16:creationId xmlns:a16="http://schemas.microsoft.com/office/drawing/2014/main" id="{33B6657C-6FB5-4144-886A-E7249DAF07EF}"/>
              </a:ext>
            </a:extLst>
          </p:cNvPr>
          <p:cNvSpPr>
            <a:spLocks noGrp="1"/>
          </p:cNvSpPr>
          <p:nvPr>
            <p:ph type="body" sz="quarter" idx="13"/>
          </p:nvPr>
        </p:nvSpPr>
        <p:spPr/>
        <p:txBody>
          <a:bodyPr/>
          <a:lstStyle/>
          <a:p>
            <a:pPr algn="ctr"/>
            <a:r>
              <a:rPr lang="en-GB" dirty="0"/>
              <a:t>Cyber Insurance</a:t>
            </a:r>
          </a:p>
          <a:p>
            <a:pPr lvl="2" algn="ctr"/>
            <a:r>
              <a:rPr lang="en-GB" sz="2400" b="1" dirty="0">
                <a:solidFill>
                  <a:schemeClr val="bg1"/>
                </a:solidFill>
              </a:rPr>
              <a:t>2022</a:t>
            </a:r>
          </a:p>
          <a:p>
            <a:pPr lvl="2" algn="ctr"/>
            <a:endParaRPr lang="en-GB" sz="2400" dirty="0">
              <a:solidFill>
                <a:schemeClr val="bg1"/>
              </a:solidFill>
            </a:endParaRPr>
          </a:p>
        </p:txBody>
      </p:sp>
      <p:sp>
        <p:nvSpPr>
          <p:cNvPr id="5" name="Slide Number Placeholder 4">
            <a:extLst>
              <a:ext uri="{FF2B5EF4-FFF2-40B4-BE49-F238E27FC236}">
                <a16:creationId xmlns:a16="http://schemas.microsoft.com/office/drawing/2014/main" id="{9ED3DE70-755A-5441-B755-3BE7D2E25422}"/>
              </a:ext>
            </a:extLst>
          </p:cNvPr>
          <p:cNvSpPr>
            <a:spLocks noGrp="1"/>
          </p:cNvSpPr>
          <p:nvPr>
            <p:ph type="sldNum" sz="quarter" idx="12"/>
          </p:nvPr>
        </p:nvSpPr>
        <p:spPr/>
        <p:txBody>
          <a:bodyPr/>
          <a:lstStyle/>
          <a:p>
            <a:fld id="{636926B5-2499-C642-9B96-0ABDF77C3DC2}" type="slidenum">
              <a:rPr lang="en-GB" smtClean="0"/>
              <a:t>1</a:t>
            </a:fld>
            <a:endParaRPr lang="en-GB" dirty="0"/>
          </a:p>
        </p:txBody>
      </p:sp>
    </p:spTree>
    <p:extLst>
      <p:ext uri="{BB962C8B-B14F-4D97-AF65-F5344CB8AC3E}">
        <p14:creationId xmlns:p14="http://schemas.microsoft.com/office/powerpoint/2010/main" val="11440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9B434D-013D-FB4A-B055-C582B8C00D7F}"/>
              </a:ext>
            </a:extLst>
          </p:cNvPr>
          <p:cNvSpPr>
            <a:spLocks noGrp="1"/>
          </p:cNvSpPr>
          <p:nvPr>
            <p:ph type="ftr" sz="quarter" idx="11"/>
          </p:nvPr>
        </p:nvSpPr>
        <p:spPr/>
        <p:txBody>
          <a:bodyPr/>
          <a:lstStyle/>
          <a:p>
            <a:r>
              <a:rPr lang="en-US" dirty="0"/>
              <a:t>Chubb confidential information October 2022</a:t>
            </a:r>
            <a:endParaRPr lang="en-GB" dirty="0"/>
          </a:p>
        </p:txBody>
      </p:sp>
      <p:sp>
        <p:nvSpPr>
          <p:cNvPr id="3" name="Slide Number Placeholder 2">
            <a:extLst>
              <a:ext uri="{FF2B5EF4-FFF2-40B4-BE49-F238E27FC236}">
                <a16:creationId xmlns:a16="http://schemas.microsoft.com/office/drawing/2014/main" id="{4119E501-34D6-074A-A817-ECBDF23254AD}"/>
              </a:ext>
            </a:extLst>
          </p:cNvPr>
          <p:cNvSpPr>
            <a:spLocks noGrp="1"/>
          </p:cNvSpPr>
          <p:nvPr>
            <p:ph type="sldNum" sz="quarter" idx="12"/>
          </p:nvPr>
        </p:nvSpPr>
        <p:spPr/>
        <p:txBody>
          <a:bodyPr/>
          <a:lstStyle/>
          <a:p>
            <a:fld id="{636926B5-2499-C642-9B96-0ABDF77C3DC2}" type="slidenum">
              <a:rPr lang="en-GB" smtClean="0"/>
              <a:t>10</a:t>
            </a:fld>
            <a:endParaRPr lang="en-GB" dirty="0"/>
          </a:p>
        </p:txBody>
      </p:sp>
      <p:sp>
        <p:nvSpPr>
          <p:cNvPr id="4" name="Text Placeholder 3">
            <a:extLst>
              <a:ext uri="{FF2B5EF4-FFF2-40B4-BE49-F238E27FC236}">
                <a16:creationId xmlns:a16="http://schemas.microsoft.com/office/drawing/2014/main" id="{7C48BBA7-6DE3-9648-882D-F7DF9756402F}"/>
              </a:ext>
            </a:extLst>
          </p:cNvPr>
          <p:cNvSpPr>
            <a:spLocks noGrp="1"/>
          </p:cNvSpPr>
          <p:nvPr>
            <p:ph type="body" sz="quarter" idx="13"/>
          </p:nvPr>
        </p:nvSpPr>
        <p:spPr/>
        <p:txBody>
          <a:bodyPr/>
          <a:lstStyle/>
          <a:p>
            <a:r>
              <a:rPr lang="en-GB" dirty="0"/>
              <a:t>What happens </a:t>
            </a:r>
            <a:r>
              <a:rPr lang="en-GB" dirty="0">
                <a:solidFill>
                  <a:schemeClr val="accent2"/>
                </a:solidFill>
              </a:rPr>
              <a:t>after an incident?</a:t>
            </a:r>
          </a:p>
        </p:txBody>
      </p:sp>
      <p:sp>
        <p:nvSpPr>
          <p:cNvPr id="5" name="Text Placeholder 4">
            <a:extLst>
              <a:ext uri="{FF2B5EF4-FFF2-40B4-BE49-F238E27FC236}">
                <a16:creationId xmlns:a16="http://schemas.microsoft.com/office/drawing/2014/main" id="{FA07B914-41B7-0E46-A6DB-CCE0B366C48E}"/>
              </a:ext>
            </a:extLst>
          </p:cNvPr>
          <p:cNvSpPr>
            <a:spLocks noGrp="1"/>
          </p:cNvSpPr>
          <p:nvPr>
            <p:ph type="body" sz="quarter" idx="16"/>
          </p:nvPr>
        </p:nvSpPr>
        <p:spPr/>
        <p:txBody>
          <a:bodyPr/>
          <a:lstStyle/>
          <a:p>
            <a:r>
              <a:rPr lang="en-GB" dirty="0"/>
              <a:t>1</a:t>
            </a:r>
          </a:p>
        </p:txBody>
      </p:sp>
      <p:sp>
        <p:nvSpPr>
          <p:cNvPr id="6" name="Text Placeholder 5">
            <a:extLst>
              <a:ext uri="{FF2B5EF4-FFF2-40B4-BE49-F238E27FC236}">
                <a16:creationId xmlns:a16="http://schemas.microsoft.com/office/drawing/2014/main" id="{D8A11BC9-ACE1-DD4B-A354-49A5CD3ED9F8}"/>
              </a:ext>
            </a:extLst>
          </p:cNvPr>
          <p:cNvSpPr>
            <a:spLocks noGrp="1"/>
          </p:cNvSpPr>
          <p:nvPr>
            <p:ph type="body" sz="quarter" idx="22"/>
          </p:nvPr>
        </p:nvSpPr>
        <p:spPr/>
        <p:txBody>
          <a:bodyPr/>
          <a:lstStyle/>
          <a:p>
            <a:r>
              <a:rPr lang="en-GB" dirty="0"/>
              <a:t>2</a:t>
            </a:r>
          </a:p>
        </p:txBody>
      </p:sp>
      <p:sp>
        <p:nvSpPr>
          <p:cNvPr id="7" name="Text Placeholder 6">
            <a:extLst>
              <a:ext uri="{FF2B5EF4-FFF2-40B4-BE49-F238E27FC236}">
                <a16:creationId xmlns:a16="http://schemas.microsoft.com/office/drawing/2014/main" id="{C647170A-F7A5-F84F-B803-FDCE5170B74E}"/>
              </a:ext>
            </a:extLst>
          </p:cNvPr>
          <p:cNvSpPr>
            <a:spLocks noGrp="1"/>
          </p:cNvSpPr>
          <p:nvPr>
            <p:ph type="body" sz="quarter" idx="23"/>
          </p:nvPr>
        </p:nvSpPr>
        <p:spPr/>
        <p:txBody>
          <a:bodyPr/>
          <a:lstStyle/>
          <a:p>
            <a:r>
              <a:rPr lang="en-GB" dirty="0"/>
              <a:t>3</a:t>
            </a:r>
          </a:p>
        </p:txBody>
      </p:sp>
      <p:sp>
        <p:nvSpPr>
          <p:cNvPr id="22" name="Text Placeholder 21">
            <a:extLst>
              <a:ext uri="{FF2B5EF4-FFF2-40B4-BE49-F238E27FC236}">
                <a16:creationId xmlns:a16="http://schemas.microsoft.com/office/drawing/2014/main" id="{AAF81441-3FAC-074B-B994-8F4F261E41FE}"/>
              </a:ext>
            </a:extLst>
          </p:cNvPr>
          <p:cNvSpPr>
            <a:spLocks noGrp="1"/>
          </p:cNvSpPr>
          <p:nvPr>
            <p:ph type="body" sz="quarter" idx="24"/>
          </p:nvPr>
        </p:nvSpPr>
        <p:spPr/>
        <p:txBody>
          <a:bodyPr/>
          <a:lstStyle/>
          <a:p>
            <a:r>
              <a:rPr lang="en-GB" dirty="0"/>
              <a:t>Mitigation services</a:t>
            </a:r>
          </a:p>
          <a:p>
            <a:r>
              <a:rPr lang="en-GB" dirty="0"/>
              <a:t>we provide to policyholders</a:t>
            </a:r>
          </a:p>
        </p:txBody>
      </p:sp>
      <p:sp>
        <p:nvSpPr>
          <p:cNvPr id="23" name="Text Placeholder 22">
            <a:extLst>
              <a:ext uri="{FF2B5EF4-FFF2-40B4-BE49-F238E27FC236}">
                <a16:creationId xmlns:a16="http://schemas.microsoft.com/office/drawing/2014/main" id="{6B8BDDF4-51A9-9D48-8C1A-6FA990304C84}"/>
              </a:ext>
            </a:extLst>
          </p:cNvPr>
          <p:cNvSpPr>
            <a:spLocks noGrp="1"/>
          </p:cNvSpPr>
          <p:nvPr>
            <p:ph type="body" sz="quarter" idx="25"/>
          </p:nvPr>
        </p:nvSpPr>
        <p:spPr/>
        <p:txBody>
          <a:bodyPr/>
          <a:lstStyle/>
          <a:p>
            <a:r>
              <a:rPr lang="en-GB" dirty="0"/>
              <a:t>Services we</a:t>
            </a:r>
          </a:p>
          <a:p>
            <a:r>
              <a:rPr lang="en-GB" dirty="0"/>
              <a:t>provide after </a:t>
            </a:r>
            <a:br>
              <a:rPr lang="en-GB" dirty="0"/>
            </a:br>
            <a:r>
              <a:rPr lang="en-GB" dirty="0"/>
              <a:t>a cyber incident </a:t>
            </a:r>
          </a:p>
        </p:txBody>
      </p:sp>
      <p:sp>
        <p:nvSpPr>
          <p:cNvPr id="24" name="Text Placeholder 23">
            <a:extLst>
              <a:ext uri="{FF2B5EF4-FFF2-40B4-BE49-F238E27FC236}">
                <a16:creationId xmlns:a16="http://schemas.microsoft.com/office/drawing/2014/main" id="{E6E14A98-7F30-B54D-A36F-C183F29102AA}"/>
              </a:ext>
            </a:extLst>
          </p:cNvPr>
          <p:cNvSpPr>
            <a:spLocks noGrp="1"/>
          </p:cNvSpPr>
          <p:nvPr>
            <p:ph type="body" sz="quarter" idx="26"/>
          </p:nvPr>
        </p:nvSpPr>
        <p:spPr/>
        <p:txBody>
          <a:bodyPr/>
          <a:lstStyle/>
          <a:p>
            <a:r>
              <a:rPr lang="en-GB" dirty="0"/>
              <a:t>Incident </a:t>
            </a:r>
            <a:br>
              <a:rPr lang="en-GB" dirty="0"/>
            </a:br>
            <a:r>
              <a:rPr lang="en-GB" dirty="0"/>
              <a:t>Response Fund</a:t>
            </a:r>
          </a:p>
        </p:txBody>
      </p:sp>
      <p:sp>
        <p:nvSpPr>
          <p:cNvPr id="25" name="Text Placeholder 24">
            <a:extLst>
              <a:ext uri="{FF2B5EF4-FFF2-40B4-BE49-F238E27FC236}">
                <a16:creationId xmlns:a16="http://schemas.microsoft.com/office/drawing/2014/main" id="{D868107E-5D08-774D-8909-69B0B756C78C}"/>
              </a:ext>
            </a:extLst>
          </p:cNvPr>
          <p:cNvSpPr>
            <a:spLocks noGrp="1"/>
          </p:cNvSpPr>
          <p:nvPr>
            <p:ph type="body" sz="quarter" idx="27"/>
          </p:nvPr>
        </p:nvSpPr>
        <p:spPr/>
        <p:txBody>
          <a:bodyPr/>
          <a:lstStyle/>
          <a:p>
            <a:r>
              <a:rPr lang="en-GB" dirty="0"/>
              <a:t>Expense </a:t>
            </a:r>
            <a:br>
              <a:rPr lang="en-GB" dirty="0"/>
            </a:br>
            <a:r>
              <a:rPr lang="en-GB" dirty="0"/>
              <a:t>&amp; Loss Reimbursement</a:t>
            </a:r>
          </a:p>
        </p:txBody>
      </p:sp>
      <p:sp>
        <p:nvSpPr>
          <p:cNvPr id="26" name="Text Placeholder 25">
            <a:extLst>
              <a:ext uri="{FF2B5EF4-FFF2-40B4-BE49-F238E27FC236}">
                <a16:creationId xmlns:a16="http://schemas.microsoft.com/office/drawing/2014/main" id="{D4AC572D-8B9F-5646-9D88-4E3ECC2C8DB4}"/>
              </a:ext>
            </a:extLst>
          </p:cNvPr>
          <p:cNvSpPr>
            <a:spLocks noGrp="1"/>
          </p:cNvSpPr>
          <p:nvPr>
            <p:ph type="body" sz="quarter" idx="28"/>
          </p:nvPr>
        </p:nvSpPr>
        <p:spPr/>
        <p:txBody>
          <a:bodyPr/>
          <a:lstStyle/>
          <a:p>
            <a:r>
              <a:rPr lang="en-GB" dirty="0"/>
              <a:t>Defense</a:t>
            </a:r>
          </a:p>
          <a:p>
            <a:r>
              <a:rPr lang="en-GB" dirty="0"/>
              <a:t>&amp; Liability Coverage</a:t>
            </a:r>
          </a:p>
        </p:txBody>
      </p:sp>
      <p:sp>
        <p:nvSpPr>
          <p:cNvPr id="27" name="Text Placeholder 26">
            <a:extLst>
              <a:ext uri="{FF2B5EF4-FFF2-40B4-BE49-F238E27FC236}">
                <a16:creationId xmlns:a16="http://schemas.microsoft.com/office/drawing/2014/main" id="{78285591-DE23-C04F-8195-1C725B24C5BC}"/>
              </a:ext>
            </a:extLst>
          </p:cNvPr>
          <p:cNvSpPr>
            <a:spLocks noGrp="1"/>
          </p:cNvSpPr>
          <p:nvPr>
            <p:ph type="body" sz="quarter" idx="29"/>
          </p:nvPr>
        </p:nvSpPr>
        <p:spPr/>
        <p:txBody>
          <a:bodyPr/>
          <a:lstStyle/>
          <a:p>
            <a:r>
              <a:rPr lang="en-GB" dirty="0"/>
              <a:t>Cyber </a:t>
            </a:r>
            <a:br>
              <a:rPr lang="en-GB" dirty="0"/>
            </a:br>
            <a:r>
              <a:rPr lang="en-GB" dirty="0"/>
              <a:t>incident</a:t>
            </a:r>
          </a:p>
        </p:txBody>
      </p:sp>
      <p:sp>
        <p:nvSpPr>
          <p:cNvPr id="14" name="Text Placeholder 13">
            <a:extLst>
              <a:ext uri="{FF2B5EF4-FFF2-40B4-BE49-F238E27FC236}">
                <a16:creationId xmlns:a16="http://schemas.microsoft.com/office/drawing/2014/main" id="{08A29B79-A553-A646-8E5A-77BB2099E000}"/>
              </a:ext>
            </a:extLst>
          </p:cNvPr>
          <p:cNvSpPr>
            <a:spLocks noGrp="1"/>
          </p:cNvSpPr>
          <p:nvPr>
            <p:ph type="body" sz="quarter" idx="35"/>
          </p:nvPr>
        </p:nvSpPr>
        <p:spPr>
          <a:xfrm>
            <a:off x="1194086" y="1559020"/>
            <a:ext cx="770181" cy="464043"/>
          </a:xfrm>
        </p:spPr>
        <p:txBody>
          <a:bodyPr/>
          <a:lstStyle/>
          <a:p>
            <a:r>
              <a:rPr lang="en-GB" dirty="0"/>
              <a:t>Incident</a:t>
            </a:r>
          </a:p>
          <a:p>
            <a:pPr lvl="1"/>
            <a:r>
              <a:rPr lang="en-GB" dirty="0"/>
              <a:t>Response:</a:t>
            </a:r>
            <a:endParaRPr lang="en-GB" sz="900" dirty="0"/>
          </a:p>
        </p:txBody>
      </p:sp>
      <p:sp>
        <p:nvSpPr>
          <p:cNvPr id="15" name="Text Placeholder 14">
            <a:extLst>
              <a:ext uri="{FF2B5EF4-FFF2-40B4-BE49-F238E27FC236}">
                <a16:creationId xmlns:a16="http://schemas.microsoft.com/office/drawing/2014/main" id="{EBA79E18-7460-3641-A04F-52B984738B32}"/>
              </a:ext>
            </a:extLst>
          </p:cNvPr>
          <p:cNvSpPr>
            <a:spLocks noGrp="1"/>
          </p:cNvSpPr>
          <p:nvPr>
            <p:ph type="body" sz="quarter" idx="36"/>
          </p:nvPr>
        </p:nvSpPr>
        <p:spPr/>
        <p:txBody>
          <a:bodyPr/>
          <a:lstStyle/>
          <a:p>
            <a:r>
              <a:rPr lang="en-GB" dirty="0"/>
              <a:t>First</a:t>
            </a:r>
          </a:p>
          <a:p>
            <a:pPr lvl="1"/>
            <a:r>
              <a:rPr lang="en-GB" dirty="0"/>
              <a:t>Party</a:t>
            </a:r>
          </a:p>
        </p:txBody>
      </p:sp>
      <p:sp>
        <p:nvSpPr>
          <p:cNvPr id="16" name="Text Placeholder 15">
            <a:extLst>
              <a:ext uri="{FF2B5EF4-FFF2-40B4-BE49-F238E27FC236}">
                <a16:creationId xmlns:a16="http://schemas.microsoft.com/office/drawing/2014/main" id="{06619A51-252F-7941-9FBD-CA9831EBB39F}"/>
              </a:ext>
            </a:extLst>
          </p:cNvPr>
          <p:cNvSpPr>
            <a:spLocks noGrp="1"/>
          </p:cNvSpPr>
          <p:nvPr>
            <p:ph type="body" sz="quarter" idx="37"/>
          </p:nvPr>
        </p:nvSpPr>
        <p:spPr/>
        <p:txBody>
          <a:bodyPr/>
          <a:lstStyle/>
          <a:p>
            <a:r>
              <a:rPr lang="en-GB" dirty="0"/>
              <a:t>Third</a:t>
            </a:r>
          </a:p>
          <a:p>
            <a:pPr lvl="1"/>
            <a:r>
              <a:rPr lang="en-GB" dirty="0"/>
              <a:t>Party</a:t>
            </a:r>
          </a:p>
        </p:txBody>
      </p:sp>
      <p:graphicFrame>
        <p:nvGraphicFramePr>
          <p:cNvPr id="20" name="Table Placeholder 19">
            <a:extLst>
              <a:ext uri="{FF2B5EF4-FFF2-40B4-BE49-F238E27FC236}">
                <a16:creationId xmlns:a16="http://schemas.microsoft.com/office/drawing/2014/main" id="{DD6FC71E-2DC9-ED41-B411-DBB2D6EEA157}"/>
              </a:ext>
            </a:extLst>
          </p:cNvPr>
          <p:cNvGraphicFramePr>
            <a:graphicFrameLocks noGrp="1"/>
          </p:cNvGraphicFramePr>
          <p:nvPr>
            <p:ph type="tbl" sz="quarter" idx="38"/>
            <p:extLst>
              <p:ext uri="{D42A27DB-BD31-4B8C-83A1-F6EECF244321}">
                <p14:modId xmlns:p14="http://schemas.microsoft.com/office/powerpoint/2010/main" val="2493578291"/>
              </p:ext>
            </p:extLst>
          </p:nvPr>
        </p:nvGraphicFramePr>
        <p:xfrm>
          <a:off x="1193800" y="2155825"/>
          <a:ext cx="1001713" cy="1570800"/>
        </p:xfrm>
        <a:graphic>
          <a:graphicData uri="http://schemas.openxmlformats.org/drawingml/2006/table">
            <a:tbl>
              <a:tblPr firstRow="1" bandRow="1">
                <a:tableStyleId>{5C22544A-7EE6-4342-B048-85BDC9FD1C3A}</a:tableStyleId>
              </a:tblPr>
              <a:tblGrid>
                <a:gridCol w="1001713">
                  <a:extLst>
                    <a:ext uri="{9D8B030D-6E8A-4147-A177-3AD203B41FA5}">
                      <a16:colId xmlns:a16="http://schemas.microsoft.com/office/drawing/2014/main" val="1025787235"/>
                    </a:ext>
                  </a:extLst>
                </a:gridCol>
              </a:tblGrid>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Coach services</a:t>
                      </a:r>
                    </a:p>
                  </a:txBody>
                  <a:tcPr marL="0" marR="0" marT="36000" marB="36000">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2921113620"/>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Chubb Publico Light" panose="02040302060504060203" pitchFamily="18" charset="77"/>
                          <a:ea typeface="+mn-ea"/>
                          <a:cs typeface="+mn-cs"/>
                        </a:rPr>
                        <a:t>Credit monitoring</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334748096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Chubb Publico Light" panose="02040302060504060203" pitchFamily="18" charset="77"/>
                          <a:ea typeface="+mn-ea"/>
                          <a:cs typeface="+mn-cs"/>
                        </a:rPr>
                        <a:t>Forensics</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138662553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Chubb Publico Light" panose="02040302060504060203" pitchFamily="18" charset="77"/>
                          <a:ea typeface="+mn-ea"/>
                          <a:cs typeface="+mn-cs"/>
                        </a:rPr>
                        <a:t>Legal</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223218582"/>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Chubb Publico Light" panose="02040302060504060203" pitchFamily="18" charset="77"/>
                          <a:ea typeface="+mn-ea"/>
                          <a:cs typeface="+mn-cs"/>
                        </a:rPr>
                        <a:t>Notification</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1752776120"/>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Chubb Publico Light" panose="02040302060504060203" pitchFamily="18" charset="77"/>
                          <a:ea typeface="+mn-ea"/>
                          <a:cs typeface="+mn-cs"/>
                        </a:rPr>
                        <a:t>Public relations</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397157020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Chubb Publico Light" panose="02040302060504060203" pitchFamily="18" charset="77"/>
                          <a:ea typeface="+mn-ea"/>
                          <a:cs typeface="+mn-cs"/>
                        </a:rPr>
                        <a:t>Rewards</a:t>
                      </a:r>
                    </a:p>
                  </a:txBody>
                  <a:tcPr marL="0" marR="0" marT="36000" marB="36000">
                    <a:lnT w="6350" cap="flat" cmpd="sng" algn="ctr">
                      <a:solidFill>
                        <a:schemeClr val="bg2"/>
                      </a:solidFill>
                      <a:prstDash val="dot"/>
                      <a:round/>
                      <a:headEnd type="none" w="med" len="med"/>
                      <a:tailEnd type="none" w="med" len="med"/>
                    </a:lnT>
                    <a:noFill/>
                  </a:tcPr>
                </a:tc>
                <a:extLst>
                  <a:ext uri="{0D108BD9-81ED-4DB2-BD59-A6C34878D82A}">
                    <a16:rowId xmlns:a16="http://schemas.microsoft.com/office/drawing/2014/main" val="3315157613"/>
                  </a:ext>
                </a:extLst>
              </a:tr>
            </a:tbl>
          </a:graphicData>
        </a:graphic>
      </p:graphicFrame>
      <p:graphicFrame>
        <p:nvGraphicFramePr>
          <p:cNvPr id="30" name="Table Placeholder 29">
            <a:extLst>
              <a:ext uri="{FF2B5EF4-FFF2-40B4-BE49-F238E27FC236}">
                <a16:creationId xmlns:a16="http://schemas.microsoft.com/office/drawing/2014/main" id="{30E9B245-D151-A04E-A6BC-44D06B817DB1}"/>
              </a:ext>
            </a:extLst>
          </p:cNvPr>
          <p:cNvGraphicFramePr>
            <a:graphicFrameLocks noGrp="1"/>
          </p:cNvGraphicFramePr>
          <p:nvPr>
            <p:ph type="tbl" sz="quarter" idx="39"/>
            <p:extLst>
              <p:ext uri="{D42A27DB-BD31-4B8C-83A1-F6EECF244321}">
                <p14:modId xmlns:p14="http://schemas.microsoft.com/office/powerpoint/2010/main" val="386610966"/>
              </p:ext>
            </p:extLst>
          </p:nvPr>
        </p:nvGraphicFramePr>
        <p:xfrm>
          <a:off x="3851275" y="2155825"/>
          <a:ext cx="1271058" cy="1498800"/>
        </p:xfrm>
        <a:graphic>
          <a:graphicData uri="http://schemas.openxmlformats.org/drawingml/2006/table">
            <a:tbl>
              <a:tblPr firstRow="1" bandRow="1">
                <a:tableStyleId>{5C22544A-7EE6-4342-B048-85BDC9FD1C3A}</a:tableStyleId>
              </a:tblPr>
              <a:tblGrid>
                <a:gridCol w="1271058">
                  <a:extLst>
                    <a:ext uri="{9D8B030D-6E8A-4147-A177-3AD203B41FA5}">
                      <a16:colId xmlns:a16="http://schemas.microsoft.com/office/drawing/2014/main" val="1830802193"/>
                    </a:ext>
                  </a:extLst>
                </a:gridCol>
              </a:tblGrid>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Business interruption -</a:t>
                      </a:r>
                    </a:p>
                  </a:txBody>
                  <a:tcPr marL="0" marR="0" marT="36000" marB="36000">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2826151783"/>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Contingent business Interruption</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1492860662"/>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Digital data recovery</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127235587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Extortion</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1314882069"/>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Financial fraud</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2147393974"/>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Telecom fraud</a:t>
                      </a:r>
                    </a:p>
                  </a:txBody>
                  <a:tcPr marL="0" marR="0" marT="36000" marB="36000">
                    <a:lnT w="6350" cap="flat" cmpd="sng" algn="ctr">
                      <a:solidFill>
                        <a:schemeClr val="bg2"/>
                      </a:solidFill>
                      <a:prstDash val="dot"/>
                      <a:round/>
                      <a:headEnd type="none" w="med" len="med"/>
                      <a:tailEnd type="none" w="med" len="med"/>
                    </a:lnT>
                    <a:noFill/>
                  </a:tcPr>
                </a:tc>
                <a:extLst>
                  <a:ext uri="{0D108BD9-81ED-4DB2-BD59-A6C34878D82A}">
                    <a16:rowId xmlns:a16="http://schemas.microsoft.com/office/drawing/2014/main" val="3253929497"/>
                  </a:ext>
                </a:extLst>
              </a:tr>
            </a:tbl>
          </a:graphicData>
        </a:graphic>
      </p:graphicFrame>
      <p:graphicFrame>
        <p:nvGraphicFramePr>
          <p:cNvPr id="31" name="Table Placeholder 30">
            <a:extLst>
              <a:ext uri="{FF2B5EF4-FFF2-40B4-BE49-F238E27FC236}">
                <a16:creationId xmlns:a16="http://schemas.microsoft.com/office/drawing/2014/main" id="{CDB5B819-6D17-C44A-84F8-EAE132321EBA}"/>
              </a:ext>
            </a:extLst>
          </p:cNvPr>
          <p:cNvGraphicFramePr>
            <a:graphicFrameLocks noGrp="1"/>
          </p:cNvGraphicFramePr>
          <p:nvPr>
            <p:ph type="tbl" sz="quarter" idx="40"/>
            <p:extLst>
              <p:ext uri="{D42A27DB-BD31-4B8C-83A1-F6EECF244321}">
                <p14:modId xmlns:p14="http://schemas.microsoft.com/office/powerpoint/2010/main" val="3181234316"/>
              </p:ext>
            </p:extLst>
          </p:nvPr>
        </p:nvGraphicFramePr>
        <p:xfrm>
          <a:off x="6500813" y="2155825"/>
          <a:ext cx="984250" cy="1346400"/>
        </p:xfrm>
        <a:graphic>
          <a:graphicData uri="http://schemas.openxmlformats.org/drawingml/2006/table">
            <a:tbl>
              <a:tblPr firstRow="1" bandRow="1">
                <a:tableStyleId>{5C22544A-7EE6-4342-B048-85BDC9FD1C3A}</a:tableStyleId>
              </a:tblPr>
              <a:tblGrid>
                <a:gridCol w="984250">
                  <a:extLst>
                    <a:ext uri="{9D8B030D-6E8A-4147-A177-3AD203B41FA5}">
                      <a16:colId xmlns:a16="http://schemas.microsoft.com/office/drawing/2014/main" val="4077053449"/>
                    </a:ext>
                  </a:extLst>
                </a:gridCol>
              </a:tblGrid>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Media liability</a:t>
                      </a:r>
                    </a:p>
                  </a:txBody>
                  <a:tcPr marL="0" marR="0" marT="36000" marB="36000">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334264974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Network liability</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3891713787"/>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Payment card loss</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235578440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Privacy liability</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303025957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Regulatory risk</a:t>
                      </a:r>
                    </a:p>
                  </a:txBody>
                  <a:tcPr marL="0" marR="0" marT="36000" marB="36000">
                    <a:lnT w="6350" cap="flat" cmpd="sng" algn="ctr">
                      <a:solidFill>
                        <a:schemeClr val="bg2"/>
                      </a:solidFill>
                      <a:prstDash val="dot"/>
                      <a:round/>
                      <a:headEnd type="none" w="med" len="med"/>
                      <a:tailEnd type="none" w="med" len="med"/>
                    </a:lnT>
                    <a:lnB w="6350" cap="flat" cmpd="sng" algn="ctr">
                      <a:solidFill>
                        <a:schemeClr val="bg2"/>
                      </a:solidFill>
                      <a:prstDash val="dot"/>
                      <a:round/>
                      <a:headEnd type="none" w="med" len="med"/>
                      <a:tailEnd type="none" w="med" len="med"/>
                    </a:lnB>
                    <a:noFill/>
                  </a:tcPr>
                </a:tc>
                <a:extLst>
                  <a:ext uri="{0D108BD9-81ED-4DB2-BD59-A6C34878D82A}">
                    <a16:rowId xmlns:a16="http://schemas.microsoft.com/office/drawing/2014/main" val="361235498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hubb Publico Light" panose="02040302060504060203" pitchFamily="18" charset="77"/>
                          <a:ea typeface="+mn-ea"/>
                          <a:cs typeface="+mn-cs"/>
                        </a:rPr>
                        <a:t>Technology E&amp;O</a:t>
                      </a:r>
                    </a:p>
                  </a:txBody>
                  <a:tcPr marL="0" marR="0" marT="36000" marB="36000">
                    <a:lnT w="6350" cap="flat" cmpd="sng" algn="ctr">
                      <a:solidFill>
                        <a:schemeClr val="bg2"/>
                      </a:solidFill>
                      <a:prstDash val="dot"/>
                      <a:round/>
                      <a:headEnd type="none" w="med" len="med"/>
                      <a:tailEnd type="none" w="med" len="med"/>
                    </a:lnT>
                    <a:noFill/>
                  </a:tcPr>
                </a:tc>
                <a:extLst>
                  <a:ext uri="{0D108BD9-81ED-4DB2-BD59-A6C34878D82A}">
                    <a16:rowId xmlns:a16="http://schemas.microsoft.com/office/drawing/2014/main" val="339986561"/>
                  </a:ext>
                </a:extLst>
              </a:tr>
            </a:tbl>
          </a:graphicData>
        </a:graphic>
      </p:graphicFrame>
    </p:spTree>
    <p:extLst>
      <p:ext uri="{BB962C8B-B14F-4D97-AF65-F5344CB8AC3E}">
        <p14:creationId xmlns:p14="http://schemas.microsoft.com/office/powerpoint/2010/main" val="242782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AA1BC61-6D23-A745-A90F-CC391FB68073}"/>
              </a:ext>
            </a:extLst>
          </p:cNvPr>
          <p:cNvSpPr>
            <a:spLocks noGrp="1"/>
          </p:cNvSpPr>
          <p:nvPr>
            <p:ph type="subTitle" idx="1"/>
          </p:nvPr>
        </p:nvSpPr>
        <p:spPr>
          <a:xfrm>
            <a:off x="5088467" y="1140147"/>
            <a:ext cx="3696758" cy="235942"/>
          </a:xfrm>
        </p:spPr>
        <p:txBody>
          <a:bodyPr/>
          <a:lstStyle/>
          <a:p>
            <a:r>
              <a:rPr lang="en-GB" dirty="0"/>
              <a:t>Chubb’s policy includes:</a:t>
            </a:r>
          </a:p>
        </p:txBody>
      </p:sp>
      <p:sp>
        <p:nvSpPr>
          <p:cNvPr id="3" name="Footer Placeholder 2">
            <a:extLst>
              <a:ext uri="{FF2B5EF4-FFF2-40B4-BE49-F238E27FC236}">
                <a16:creationId xmlns:a16="http://schemas.microsoft.com/office/drawing/2014/main" id="{EF3861B5-33C6-5D48-A539-9DEFE0C89777}"/>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Slide Number Placeholder 3">
            <a:extLst>
              <a:ext uri="{FF2B5EF4-FFF2-40B4-BE49-F238E27FC236}">
                <a16:creationId xmlns:a16="http://schemas.microsoft.com/office/drawing/2014/main" id="{32AE5977-64F1-BC46-9CCB-23DB4A51FE65}"/>
              </a:ext>
            </a:extLst>
          </p:cNvPr>
          <p:cNvSpPr>
            <a:spLocks noGrp="1"/>
          </p:cNvSpPr>
          <p:nvPr>
            <p:ph type="sldNum" sz="quarter" idx="12"/>
          </p:nvPr>
        </p:nvSpPr>
        <p:spPr/>
        <p:txBody>
          <a:bodyPr/>
          <a:lstStyle/>
          <a:p>
            <a:fld id="{636926B5-2499-C642-9B96-0ABDF77C3DC2}" type="slidenum">
              <a:rPr lang="en-GB" smtClean="0"/>
              <a:t>11</a:t>
            </a:fld>
            <a:endParaRPr lang="en-GB" dirty="0"/>
          </a:p>
        </p:txBody>
      </p:sp>
      <p:sp>
        <p:nvSpPr>
          <p:cNvPr id="6" name="Text Placeholder 5">
            <a:extLst>
              <a:ext uri="{FF2B5EF4-FFF2-40B4-BE49-F238E27FC236}">
                <a16:creationId xmlns:a16="http://schemas.microsoft.com/office/drawing/2014/main" id="{F6C8EC29-DB1B-7344-A65A-86D4FAF98197}"/>
              </a:ext>
            </a:extLst>
          </p:cNvPr>
          <p:cNvSpPr>
            <a:spLocks noGrp="1"/>
          </p:cNvSpPr>
          <p:nvPr>
            <p:ph type="body" sz="quarter" idx="13"/>
          </p:nvPr>
        </p:nvSpPr>
        <p:spPr/>
        <p:txBody>
          <a:bodyPr/>
          <a:lstStyle/>
          <a:p>
            <a:r>
              <a:rPr lang="en-GB" dirty="0"/>
              <a:t>A sample of</a:t>
            </a:r>
          </a:p>
          <a:p>
            <a:pPr lvl="1"/>
            <a:r>
              <a:rPr lang="en-GB" dirty="0"/>
              <a:t>what’s in the policy</a:t>
            </a:r>
          </a:p>
          <a:p>
            <a:pPr lvl="2"/>
            <a:r>
              <a:rPr lang="en-GB" dirty="0"/>
              <a:t>Cyber threats come in all shapes and sizes,</a:t>
            </a:r>
          </a:p>
          <a:p>
            <a:pPr lvl="2"/>
            <a:r>
              <a:rPr lang="en-GB" dirty="0"/>
              <a:t>so it’s vital to have a policy that covers as many</a:t>
            </a:r>
          </a:p>
          <a:p>
            <a:pPr lvl="2"/>
            <a:r>
              <a:rPr lang="en-GB" dirty="0"/>
              <a:t>bases as possible - along with the unexpected.</a:t>
            </a:r>
          </a:p>
        </p:txBody>
      </p:sp>
      <p:graphicFrame>
        <p:nvGraphicFramePr>
          <p:cNvPr id="17" name="Table Placeholder 16">
            <a:extLst>
              <a:ext uri="{FF2B5EF4-FFF2-40B4-BE49-F238E27FC236}">
                <a16:creationId xmlns:a16="http://schemas.microsoft.com/office/drawing/2014/main" id="{36C91B15-31F1-CA4B-B98A-BE81E35CF488}"/>
              </a:ext>
            </a:extLst>
          </p:cNvPr>
          <p:cNvGraphicFramePr>
            <a:graphicFrameLocks noGrp="1"/>
          </p:cNvGraphicFramePr>
          <p:nvPr>
            <p:ph type="tbl" sz="quarter" idx="40"/>
            <p:extLst>
              <p:ext uri="{D42A27DB-BD31-4B8C-83A1-F6EECF244321}">
                <p14:modId xmlns:p14="http://schemas.microsoft.com/office/powerpoint/2010/main" val="3026315519"/>
              </p:ext>
            </p:extLst>
          </p:nvPr>
        </p:nvGraphicFramePr>
        <p:xfrm>
          <a:off x="5088467" y="1497013"/>
          <a:ext cx="3395133" cy="3620880"/>
        </p:xfrm>
        <a:graphic>
          <a:graphicData uri="http://schemas.openxmlformats.org/drawingml/2006/table">
            <a:tbl>
              <a:tblPr firstRow="1" bandRow="1">
                <a:tableStyleId>{5C22544A-7EE6-4342-B048-85BDC9FD1C3A}</a:tableStyleId>
              </a:tblPr>
              <a:tblGrid>
                <a:gridCol w="3395133">
                  <a:extLst>
                    <a:ext uri="{9D8B030D-6E8A-4147-A177-3AD203B41FA5}">
                      <a16:colId xmlns:a16="http://schemas.microsoft.com/office/drawing/2014/main" val="13944626"/>
                    </a:ext>
                  </a:extLst>
                </a:gridCol>
              </a:tblGrid>
              <a:tr h="3763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bg1"/>
                          </a:solidFill>
                          <a:effectLst/>
                          <a:latin typeface="Chubb Publico Medium" panose="02040502060504060203" pitchFamily="18" charset="77"/>
                          <a:ea typeface="+mn-ea"/>
                          <a:cs typeface="+mn-cs"/>
                        </a:rPr>
                        <a:t>No revenue or asset-based thresholds </a:t>
                      </a:r>
                      <a:r>
                        <a:rPr lang="en-GB" sz="900" b="0" i="0" kern="1200" dirty="0">
                          <a:solidFill>
                            <a:schemeClr val="bg2"/>
                          </a:solidFill>
                          <a:effectLst/>
                          <a:latin typeface="Chubb Publico Light" panose="02040302060504060203" pitchFamily="18" charset="77"/>
                          <a:ea typeface="+mn-ea"/>
                          <a:cs typeface="+mn-cs"/>
                        </a:rPr>
                        <a:t>for newly </a:t>
                      </a:r>
                      <a:br>
                        <a:rPr lang="en-GB" sz="900" b="0" i="0" kern="1200" dirty="0">
                          <a:solidFill>
                            <a:schemeClr val="bg2"/>
                          </a:solidFill>
                          <a:effectLst/>
                          <a:latin typeface="Chubb Publico Light" panose="02040302060504060203" pitchFamily="18" charset="77"/>
                          <a:ea typeface="+mn-ea"/>
                          <a:cs typeface="+mn-cs"/>
                        </a:rPr>
                      </a:br>
                      <a:r>
                        <a:rPr lang="en-GB" sz="900" b="0" i="0" kern="1200" dirty="0">
                          <a:solidFill>
                            <a:schemeClr val="bg2"/>
                          </a:solidFill>
                          <a:effectLst/>
                          <a:latin typeface="Chubb Publico Light" panose="02040302060504060203" pitchFamily="18" charset="77"/>
                          <a:ea typeface="+mn-ea"/>
                          <a:cs typeface="+mn-cs"/>
                        </a:rPr>
                        <a:t>acquired entities for risks with less than $250,000,000 revenues </a:t>
                      </a:r>
                    </a:p>
                  </a:txBody>
                  <a:tcPr marL="0" marR="0" marT="72000" marB="72000">
                    <a:lnL w="12700" cmpd="sng">
                      <a:noFill/>
                    </a:lnL>
                    <a:lnR w="12700" cmpd="sng">
                      <a:noFill/>
                    </a:lnR>
                    <a:lnT w="12700" cmpd="sng">
                      <a:noFill/>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078731"/>
                  </a:ext>
                </a:extLst>
              </a:tr>
              <a:tr h="2529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kern="1200" dirty="0">
                          <a:solidFill>
                            <a:schemeClr val="bg2"/>
                          </a:solidFill>
                          <a:effectLst/>
                          <a:latin typeface="Chubb Publico Light" panose="02040302060504060203" pitchFamily="18" charset="77"/>
                          <a:ea typeface="+mn-ea"/>
                          <a:cs typeface="+mn-cs"/>
                        </a:rPr>
                        <a:t>A </a:t>
                      </a:r>
                      <a:r>
                        <a:rPr lang="en-GB" sz="900" b="1" i="0" kern="1200" dirty="0">
                          <a:solidFill>
                            <a:schemeClr val="bg1"/>
                          </a:solidFill>
                          <a:effectLst/>
                          <a:latin typeface="Chubb Publico Medium" panose="02040502060504060203" pitchFamily="18" charset="77"/>
                          <a:ea typeface="+mn-ea"/>
                          <a:cs typeface="+mn-cs"/>
                        </a:rPr>
                        <a:t>blanket waiver </a:t>
                      </a:r>
                      <a:r>
                        <a:rPr lang="en-GB" sz="900" b="0" i="0" kern="1200" dirty="0">
                          <a:solidFill>
                            <a:schemeClr val="bg2"/>
                          </a:solidFill>
                          <a:effectLst/>
                          <a:latin typeface="Chubb Publico Light" panose="02040302060504060203" pitchFamily="18" charset="77"/>
                          <a:ea typeface="+mn-ea"/>
                          <a:cs typeface="+mn-cs"/>
                        </a:rPr>
                        <a:t>of subrogation wording.</a:t>
                      </a: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4079487"/>
                  </a:ext>
                </a:extLst>
              </a:tr>
              <a:tr h="3763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bg1"/>
                          </a:solidFill>
                          <a:effectLst/>
                          <a:latin typeface="Chubb Publico Medium" panose="02040502060504060203" pitchFamily="18" charset="77"/>
                          <a:ea typeface="+mn-ea"/>
                          <a:cs typeface="+mn-cs"/>
                        </a:rPr>
                        <a:t>Cyber Incident Response Expenses </a:t>
                      </a:r>
                      <a:r>
                        <a:rPr lang="en-GB" sz="900" b="0" i="0" kern="1200" dirty="0">
                          <a:solidFill>
                            <a:schemeClr val="bg2"/>
                          </a:solidFill>
                          <a:effectLst/>
                          <a:latin typeface="Chubb Publico Light" panose="02040302060504060203" pitchFamily="18" charset="77"/>
                          <a:ea typeface="+mn-ea"/>
                          <a:cs typeface="+mn-cs"/>
                        </a:rPr>
                        <a:t>from an actual or suspected cyber incident and pay on behalf. </a:t>
                      </a: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533524"/>
                  </a:ext>
                </a:extLst>
              </a:tr>
              <a:tr h="4997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bg1"/>
                          </a:solidFill>
                          <a:effectLst/>
                          <a:latin typeface="Chubb Publico Medium" panose="02040502060504060203" pitchFamily="18" charset="77"/>
                          <a:ea typeface="+mn-ea"/>
                          <a:cs typeface="+mn-cs"/>
                        </a:rPr>
                        <a:t>Credit monitoring services </a:t>
                      </a:r>
                      <a:r>
                        <a:rPr lang="en-GB" sz="900" b="0" i="0" kern="1200" dirty="0">
                          <a:solidFill>
                            <a:schemeClr val="bg2"/>
                          </a:solidFill>
                          <a:effectLst/>
                          <a:latin typeface="Chubb Publico Light" panose="02040302060504060203" pitchFamily="18" charset="77"/>
                          <a:ea typeface="+mn-ea"/>
                          <a:cs typeface="+mn-cs"/>
                        </a:rPr>
                        <a:t>coverage that applies to the relevant Privacy or Cyber laws, with no cap on time.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dirty="0">
                        <a:solidFill>
                          <a:schemeClr val="bg2"/>
                        </a:solidFill>
                        <a:effectLst/>
                        <a:latin typeface="Chubb Publico Medium" panose="02040502060504060203" pitchFamily="18" charset="77"/>
                        <a:ea typeface="+mn-ea"/>
                        <a:cs typeface="+mn-cs"/>
                      </a:endParaRP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960644"/>
                  </a:ext>
                </a:extLst>
              </a:tr>
              <a:tr h="3763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bg1"/>
                          </a:solidFill>
                          <a:effectLst/>
                          <a:latin typeface="Chubb Publico Medium" panose="02040502060504060203" pitchFamily="18" charset="77"/>
                          <a:ea typeface="+mn-ea"/>
                          <a:cs typeface="+mn-cs"/>
                        </a:rPr>
                        <a:t>Contingent business interruption </a:t>
                      </a:r>
                      <a:r>
                        <a:rPr lang="en-GB" sz="900" b="0" i="0" kern="1200" dirty="0">
                          <a:solidFill>
                            <a:schemeClr val="bg2"/>
                          </a:solidFill>
                          <a:effectLst/>
                          <a:latin typeface="Chubb Publico Medium" panose="02040502060504060203" pitchFamily="18" charset="77"/>
                          <a:ea typeface="+mn-ea"/>
                          <a:cs typeface="+mn-cs"/>
                        </a:rPr>
                        <a:t>for outsourced technology providers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dirty="0">
                        <a:solidFill>
                          <a:schemeClr val="bg2"/>
                        </a:solidFill>
                        <a:effectLst/>
                        <a:latin typeface="Chubb Publico Light" panose="02040302060504060203" pitchFamily="18" charset="77"/>
                        <a:ea typeface="+mn-ea"/>
                        <a:cs typeface="+mn-cs"/>
                      </a:endParaRP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8804599"/>
                  </a:ext>
                </a:extLst>
              </a:tr>
              <a:tr h="3763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bg1"/>
                          </a:solidFill>
                          <a:effectLst/>
                          <a:latin typeface="Chubb Publico Medium" panose="02040502060504060203" pitchFamily="18" charset="77"/>
                          <a:ea typeface="+mn-ea"/>
                          <a:cs typeface="+mn-cs"/>
                        </a:rPr>
                        <a:t>System failure </a:t>
                      </a:r>
                      <a:r>
                        <a:rPr lang="en-GB" sz="900" b="0" i="0" kern="1200" dirty="0">
                          <a:solidFill>
                            <a:schemeClr val="bg2"/>
                          </a:solidFill>
                          <a:effectLst/>
                          <a:latin typeface="Chubb Publico Medium" panose="02040502060504060203" pitchFamily="18" charset="77"/>
                          <a:ea typeface="+mn-ea"/>
                          <a:cs typeface="+mn-cs"/>
                        </a:rPr>
                        <a:t>includes human error, programming error, and power failure, if provided by endorsement  </a:t>
                      </a:r>
                      <a:endParaRPr lang="en-GB" sz="900" b="0" i="0" kern="1200" dirty="0">
                        <a:solidFill>
                          <a:schemeClr val="bg2"/>
                        </a:solidFill>
                        <a:effectLst/>
                        <a:latin typeface="Chubb Publico Light" panose="02040302060504060203" pitchFamily="18" charset="77"/>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dirty="0">
                        <a:solidFill>
                          <a:schemeClr val="bg2"/>
                        </a:solidFill>
                        <a:effectLst/>
                        <a:latin typeface="Chubb Publico Light" panose="02040302060504060203" pitchFamily="18" charset="77"/>
                        <a:ea typeface="+mn-ea"/>
                        <a:cs typeface="+mn-cs"/>
                      </a:endParaRP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731370"/>
                  </a:ext>
                </a:extLst>
              </a:tr>
              <a:tr h="3146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kern="1200" dirty="0">
                          <a:solidFill>
                            <a:schemeClr val="bg1"/>
                          </a:solidFill>
                          <a:effectLst/>
                          <a:latin typeface="Chubb Publico Medium" panose="02040502060504060203" pitchFamily="18" charset="77"/>
                          <a:ea typeface="+mn-ea"/>
                          <a:cs typeface="+mn-cs"/>
                        </a:rPr>
                        <a:t>Extortion expenses </a:t>
                      </a:r>
                      <a:r>
                        <a:rPr lang="en-GB" sz="900" b="0" i="0" kern="1200" dirty="0">
                          <a:solidFill>
                            <a:schemeClr val="bg2"/>
                          </a:solidFill>
                          <a:effectLst/>
                          <a:latin typeface="Chubb Publico Medium" panose="02040502060504060203" pitchFamily="18" charset="77"/>
                          <a:ea typeface="+mn-ea"/>
                          <a:cs typeface="+mn-cs"/>
                        </a:rPr>
                        <a:t>reimbursement </a:t>
                      </a:r>
                      <a:r>
                        <a:rPr lang="en-GB" sz="900" b="0" i="0" kern="1200" dirty="0">
                          <a:solidFill>
                            <a:schemeClr val="bg2"/>
                          </a:solidFill>
                          <a:effectLst/>
                          <a:latin typeface="Chubb Publico Light" panose="02040302060504060203" pitchFamily="18" charset="77"/>
                          <a:ea typeface="+mn-ea"/>
                          <a:cs typeface="+mn-cs"/>
                        </a:rPr>
                        <a:t>based on a reasonable and necessary threshold, rather than requiring prior consent.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dirty="0">
                        <a:solidFill>
                          <a:schemeClr val="bg2"/>
                        </a:solidFill>
                        <a:effectLst/>
                        <a:latin typeface="Chubb Publico Light" panose="02040302060504060203" pitchFamily="18" charset="77"/>
                        <a:ea typeface="+mn-ea"/>
                        <a:cs typeface="+mn-cs"/>
                      </a:endParaRP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48868"/>
                  </a:ext>
                </a:extLst>
              </a:tr>
              <a:tr h="3763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kern="1200" dirty="0">
                          <a:solidFill>
                            <a:schemeClr val="bg1"/>
                          </a:solidFill>
                          <a:effectLst/>
                          <a:latin typeface="Chubb Publico Medium" panose="02040502060504060203" pitchFamily="18" charset="77"/>
                          <a:ea typeface="+mn-ea"/>
                          <a:cs typeface="+mn-cs"/>
                        </a:rPr>
                        <a:t>Regulatory coverage </a:t>
                      </a:r>
                      <a:r>
                        <a:rPr lang="en-GB" sz="900" b="0" i="0" kern="1200" dirty="0">
                          <a:solidFill>
                            <a:schemeClr val="bg2"/>
                          </a:solidFill>
                          <a:effectLst/>
                          <a:latin typeface="Chubb Publico Light" panose="02040302060504060203" pitchFamily="18" charset="77"/>
                          <a:ea typeface="+mn-ea"/>
                          <a:cs typeface="+mn-cs"/>
                        </a:rPr>
                        <a:t>for regulatory proceedings, regulatory fines and consumer redress funds (where insurable by law). </a:t>
                      </a: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8377725"/>
                  </a:ext>
                </a:extLst>
              </a:tr>
            </a:tbl>
          </a:graphicData>
        </a:graphic>
      </p:graphicFrame>
    </p:spTree>
    <p:extLst>
      <p:ext uri="{BB962C8B-B14F-4D97-AF65-F5344CB8AC3E}">
        <p14:creationId xmlns:p14="http://schemas.microsoft.com/office/powerpoint/2010/main" val="31760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1068A4-E390-4FBC-AF6D-F9CD390F3098}"/>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Slide Number Placeholder 3">
            <a:extLst>
              <a:ext uri="{FF2B5EF4-FFF2-40B4-BE49-F238E27FC236}">
                <a16:creationId xmlns:a16="http://schemas.microsoft.com/office/drawing/2014/main" id="{56B8D737-BBC9-477D-810E-144BB9337008}"/>
              </a:ext>
            </a:extLst>
          </p:cNvPr>
          <p:cNvSpPr>
            <a:spLocks noGrp="1"/>
          </p:cNvSpPr>
          <p:nvPr>
            <p:ph type="sldNum" sz="quarter" idx="12"/>
          </p:nvPr>
        </p:nvSpPr>
        <p:spPr/>
        <p:txBody>
          <a:bodyPr/>
          <a:lstStyle/>
          <a:p>
            <a:fld id="{636926B5-2499-C642-9B96-0ABDF77C3DC2}" type="slidenum">
              <a:rPr lang="en-GB" smtClean="0"/>
              <a:t>12</a:t>
            </a:fld>
            <a:endParaRPr lang="en-GB" dirty="0"/>
          </a:p>
        </p:txBody>
      </p:sp>
      <p:sp>
        <p:nvSpPr>
          <p:cNvPr id="6" name="Text Placeholder 5">
            <a:extLst>
              <a:ext uri="{FF2B5EF4-FFF2-40B4-BE49-F238E27FC236}">
                <a16:creationId xmlns:a16="http://schemas.microsoft.com/office/drawing/2014/main" id="{27CCAF04-8186-4F93-BE6C-47AC7F6358B3}"/>
              </a:ext>
            </a:extLst>
          </p:cNvPr>
          <p:cNvSpPr>
            <a:spLocks noGrp="1"/>
          </p:cNvSpPr>
          <p:nvPr>
            <p:ph type="body" sz="quarter" idx="13"/>
          </p:nvPr>
        </p:nvSpPr>
        <p:spPr>
          <a:xfrm>
            <a:off x="685801" y="1092201"/>
            <a:ext cx="4179358" cy="2963332"/>
          </a:xfrm>
        </p:spPr>
        <p:txBody>
          <a:bodyPr/>
          <a:lstStyle/>
          <a:p>
            <a:r>
              <a:rPr lang="en-US" dirty="0"/>
              <a:t>Endorsements to address</a:t>
            </a:r>
          </a:p>
          <a:p>
            <a:r>
              <a:rPr lang="en-US" dirty="0">
                <a:solidFill>
                  <a:schemeClr val="bg1"/>
                </a:solidFill>
              </a:rPr>
              <a:t>growing cyber risks  </a:t>
            </a:r>
          </a:p>
          <a:p>
            <a:endParaRPr lang="en-US" dirty="0">
              <a:solidFill>
                <a:schemeClr val="bg1"/>
              </a:solidFill>
            </a:endParaRPr>
          </a:p>
          <a:p>
            <a:pPr>
              <a:lnSpc>
                <a:spcPct val="100000"/>
              </a:lnSpc>
            </a:pPr>
            <a:r>
              <a:rPr lang="en-US" sz="1000" dirty="0">
                <a:solidFill>
                  <a:schemeClr val="bg1"/>
                </a:solidFill>
              </a:rPr>
              <a:t>We address growing cyber risks with a flexible and sustainable approach. </a:t>
            </a:r>
          </a:p>
          <a:p>
            <a:pPr>
              <a:lnSpc>
                <a:spcPct val="100000"/>
              </a:lnSpc>
            </a:pPr>
            <a:r>
              <a:rPr lang="en-US" sz="1000" dirty="0">
                <a:solidFill>
                  <a:schemeClr val="bg1"/>
                </a:solidFill>
              </a:rPr>
              <a:t>Policyholders may tailor cyber insurance coverage levels for </a:t>
            </a:r>
          </a:p>
          <a:p>
            <a:pPr>
              <a:lnSpc>
                <a:spcPct val="100000"/>
              </a:lnSpc>
            </a:pPr>
            <a:r>
              <a:rPr lang="en-US" sz="1000" dirty="0">
                <a:solidFill>
                  <a:schemeClr val="bg1"/>
                </a:solidFill>
              </a:rPr>
              <a:t>Widespread Events, Ransomware Encounters, and Neglected Software Vulnerabilities.</a:t>
            </a:r>
          </a:p>
        </p:txBody>
      </p:sp>
      <p:graphicFrame>
        <p:nvGraphicFramePr>
          <p:cNvPr id="8" name="Table Placeholder 7">
            <a:extLst>
              <a:ext uri="{FF2B5EF4-FFF2-40B4-BE49-F238E27FC236}">
                <a16:creationId xmlns:a16="http://schemas.microsoft.com/office/drawing/2014/main" id="{9E30D75E-15F5-4D91-A701-0D16370F865F}"/>
              </a:ext>
            </a:extLst>
          </p:cNvPr>
          <p:cNvGraphicFramePr>
            <a:graphicFrameLocks noGrp="1"/>
          </p:cNvGraphicFramePr>
          <p:nvPr>
            <p:ph type="tbl" sz="quarter" idx="40"/>
            <p:extLst>
              <p:ext uri="{D42A27DB-BD31-4B8C-83A1-F6EECF244321}">
                <p14:modId xmlns:p14="http://schemas.microsoft.com/office/powerpoint/2010/main" val="46756774"/>
              </p:ext>
            </p:extLst>
          </p:nvPr>
        </p:nvGraphicFramePr>
        <p:xfrm>
          <a:off x="5031317" y="1333346"/>
          <a:ext cx="4114800" cy="37608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27998300"/>
                    </a:ext>
                  </a:extLst>
                </a:gridCol>
              </a:tblGrid>
              <a:tr h="13952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kern="1200" dirty="0">
                          <a:solidFill>
                            <a:schemeClr val="bg2"/>
                          </a:solidFill>
                          <a:effectLst/>
                          <a:latin typeface="Chubb Publico Light" panose="02040302060504060203" pitchFamily="18" charset="77"/>
                          <a:ea typeface="+mn-ea"/>
                          <a:cs typeface="+mn-cs"/>
                        </a:rPr>
                        <a:t>Widespread Events Endorsement</a:t>
                      </a:r>
                    </a:p>
                    <a:p>
                      <a:r>
                        <a:rPr lang="en-US" sz="800" b="0" i="0" u="none" strike="noStrike" kern="1200" baseline="0" dirty="0">
                          <a:solidFill>
                            <a:schemeClr val="bg1"/>
                          </a:solidFill>
                          <a:latin typeface="+mn-lt"/>
                          <a:ea typeface="+mn-ea"/>
                          <a:cs typeface="+mn-cs"/>
                        </a:rPr>
                        <a:t>Widely used software programs, communication platforms, and technology platforms are relied on by thousands or millions of companies. A single attack upon and/or failure of one of these widely used platforms or technologies could create an aggregation risk that exceeds the insurance industry’s capacity to insure. </a:t>
                      </a:r>
                    </a:p>
                    <a:p>
                      <a:endParaRPr lang="en-US" sz="800" b="0" i="0" u="none" strike="noStrike" kern="1200" baseline="0" dirty="0">
                        <a:solidFill>
                          <a:schemeClr val="bg1"/>
                        </a:solidFill>
                        <a:latin typeface="+mn-lt"/>
                        <a:ea typeface="+mn-ea"/>
                        <a:cs typeface="+mn-cs"/>
                      </a:endParaRPr>
                    </a:p>
                    <a:p>
                      <a:r>
                        <a:rPr lang="en-US" sz="800" b="0" i="0" u="none" strike="noStrike" kern="1200" baseline="0" dirty="0">
                          <a:solidFill>
                            <a:schemeClr val="bg1"/>
                          </a:solidFill>
                          <a:latin typeface="+mn-lt"/>
                          <a:ea typeface="+mn-ea"/>
                          <a:cs typeface="+mn-cs"/>
                        </a:rPr>
                        <a:t>To provide coverage clarity and market stability, affirmative and specific limits, retentions, and coinsurance are provided for four types of Widespread Events </a:t>
                      </a:r>
                      <a:endParaRPr lang="en-GB" sz="800" b="0" i="0" kern="1200" dirty="0">
                        <a:solidFill>
                          <a:schemeClr val="bg1"/>
                        </a:solidFill>
                        <a:effectLst/>
                        <a:latin typeface="Chubb Publico Light" panose="02040302060504060203" pitchFamily="18" charset="77"/>
                        <a:ea typeface="+mn-ea"/>
                        <a:cs typeface="+mn-cs"/>
                      </a:endParaRPr>
                    </a:p>
                  </a:txBody>
                  <a:tcPr marL="0" marR="0" marT="72000" marB="72000">
                    <a:lnL w="12700" cmpd="sng">
                      <a:noFill/>
                    </a:lnL>
                    <a:lnR w="12700" cmpd="sng">
                      <a:noFill/>
                    </a:lnR>
                    <a:lnT w="12700" cmpd="sng">
                      <a:noFill/>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458554"/>
                  </a:ext>
                </a:extLst>
              </a:tr>
              <a:tr h="11916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kern="1200" dirty="0">
                          <a:solidFill>
                            <a:schemeClr val="bg2"/>
                          </a:solidFill>
                          <a:effectLst/>
                          <a:latin typeface="Chubb Publico Medium" panose="02040502060504060203" pitchFamily="18" charset="77"/>
                          <a:ea typeface="+mn-ea"/>
                          <a:cs typeface="+mn-cs"/>
                        </a:rPr>
                        <a:t>Ransomware Encounter Endorsement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800" b="0" i="0" kern="1200" dirty="0">
                          <a:solidFill>
                            <a:schemeClr val="bg1"/>
                          </a:solidFill>
                          <a:effectLst/>
                          <a:latin typeface="Chubb Publico Medium" panose="02040502060504060203" pitchFamily="18" charset="77"/>
                          <a:ea typeface="+mn-ea"/>
                          <a:cs typeface="+mn-cs"/>
                        </a:rPr>
                        <a:t>Ransomware attacks have grown dramatically in both frequency and severity.    The loss implications to policyholders are far broader than just the value of the ransom amount.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b="0" i="0" kern="1200" dirty="0">
                        <a:solidFill>
                          <a:schemeClr val="bg1"/>
                        </a:solidFill>
                        <a:effectLst/>
                        <a:latin typeface="Chubb Publico Medium" panose="02040502060504060203" pitchFamily="18" charset="77"/>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800" b="0" i="0" kern="1200" dirty="0">
                          <a:solidFill>
                            <a:schemeClr val="bg1"/>
                          </a:solidFill>
                          <a:effectLst/>
                          <a:latin typeface="Chubb Publico Medium" panose="02040502060504060203" pitchFamily="18" charset="77"/>
                          <a:ea typeface="+mn-ea"/>
                          <a:cs typeface="+mn-cs"/>
                        </a:rPr>
                        <a:t>A ransomware encounter is now subject to a specific limit, retention, and coinsurance that applies across all coverages – not just the ransom payment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dirty="0">
                        <a:solidFill>
                          <a:schemeClr val="bg2"/>
                        </a:solidFill>
                        <a:effectLst/>
                        <a:latin typeface="Chubb Publico Light" panose="02040302060504060203" pitchFamily="18" charset="77"/>
                        <a:ea typeface="+mn-ea"/>
                        <a:cs typeface="+mn-cs"/>
                      </a:endParaRP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021675"/>
                  </a:ext>
                </a:extLst>
              </a:tr>
              <a:tr h="11739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kern="1200" dirty="0">
                          <a:solidFill>
                            <a:schemeClr val="bg2"/>
                          </a:solidFill>
                          <a:effectLst/>
                          <a:latin typeface="Chubb Publico Light" panose="02040302060504060203" pitchFamily="18" charset="77"/>
                          <a:ea typeface="+mn-ea"/>
                          <a:cs typeface="+mn-cs"/>
                        </a:rPr>
                        <a:t>Neglected Software Exploit Endorsement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800" b="0" i="0" kern="1200" dirty="0">
                          <a:solidFill>
                            <a:schemeClr val="bg1"/>
                          </a:solidFill>
                          <a:effectLst/>
                          <a:latin typeface="Chubb Publico Light" panose="02040302060504060203" pitchFamily="18" charset="77"/>
                          <a:ea typeface="+mn-ea"/>
                          <a:cs typeface="+mn-cs"/>
                        </a:rPr>
                        <a:t>Keeping software up to date is an important aspect of good cyber hygiene.  Many losses can be prevented by patching vulnerable software before cyber criminals have an opportunity to exploit it.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b="0" i="0" kern="1200" dirty="0">
                        <a:solidFill>
                          <a:schemeClr val="bg1"/>
                        </a:solidFill>
                        <a:effectLst/>
                        <a:latin typeface="Chubb Publico Light" panose="02040302060504060203" pitchFamily="18" charset="77"/>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800" b="0" i="0" kern="1200" dirty="0">
                          <a:solidFill>
                            <a:schemeClr val="bg1"/>
                          </a:solidFill>
                          <a:effectLst/>
                          <a:latin typeface="Chubb Publico Light" panose="02040302060504060203" pitchFamily="18" charset="77"/>
                          <a:ea typeface="+mn-ea"/>
                          <a:cs typeface="+mn-cs"/>
                        </a:rPr>
                        <a:t>A Neglected Software Exploit is provided full coverage for 45 days and then subject to reduced coverage at 45, 90, 180 and 365 days.  This encourages strong patching hygiene. </a:t>
                      </a:r>
                    </a:p>
                  </a:txBody>
                  <a:tcPr marL="0" marR="0" marT="72000" marB="72000">
                    <a:lnL w="12700" cmpd="sng">
                      <a:noFill/>
                    </a:lnL>
                    <a:lnR w="12700" cmpd="sng">
                      <a:noFill/>
                    </a:lnR>
                    <a:lnT w="19050" cap="flat" cmpd="sng" algn="ctr">
                      <a:solidFill>
                        <a:schemeClr val="bg2"/>
                      </a:solidFill>
                      <a:prstDash val="sysDot"/>
                      <a:round/>
                      <a:headEnd type="none" w="med" len="med"/>
                      <a:tailEnd type="none" w="med" len="med"/>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1474672"/>
                  </a:ext>
                </a:extLst>
              </a:tr>
            </a:tbl>
          </a:graphicData>
        </a:graphic>
      </p:graphicFrame>
      <p:pic>
        <p:nvPicPr>
          <p:cNvPr id="15" name="Picture 14">
            <a:hlinkClick r:id="rId3"/>
            <a:extLst>
              <a:ext uri="{FF2B5EF4-FFF2-40B4-BE49-F238E27FC236}">
                <a16:creationId xmlns:a16="http://schemas.microsoft.com/office/drawing/2014/main" id="{13806D7E-8657-43DF-A9DC-C3E5E58CE69C}"/>
              </a:ext>
            </a:extLst>
          </p:cNvPr>
          <p:cNvPicPr>
            <a:picLocks noChangeAspect="1"/>
          </p:cNvPicPr>
          <p:nvPr/>
        </p:nvPicPr>
        <p:blipFill>
          <a:blip r:embed="rId4"/>
          <a:stretch>
            <a:fillRect/>
          </a:stretch>
        </p:blipFill>
        <p:spPr>
          <a:xfrm>
            <a:off x="6907846" y="4749009"/>
            <a:ext cx="1877379" cy="267831"/>
          </a:xfrm>
          <a:prstGeom prst="rect">
            <a:avLst/>
          </a:prstGeom>
        </p:spPr>
      </p:pic>
      <p:sp>
        <p:nvSpPr>
          <p:cNvPr id="19" name="TextBox 18">
            <a:extLst>
              <a:ext uri="{FF2B5EF4-FFF2-40B4-BE49-F238E27FC236}">
                <a16:creationId xmlns:a16="http://schemas.microsoft.com/office/drawing/2014/main" id="{42DDF569-18C1-447D-8A74-939870005A8F}"/>
              </a:ext>
            </a:extLst>
          </p:cNvPr>
          <p:cNvSpPr txBox="1"/>
          <p:nvPr/>
        </p:nvSpPr>
        <p:spPr>
          <a:xfrm>
            <a:off x="7414474" y="4878740"/>
            <a:ext cx="1346200" cy="264760"/>
          </a:xfrm>
          <a:prstGeom prst="rect">
            <a:avLst/>
          </a:prstGeom>
          <a:noFill/>
        </p:spPr>
        <p:txBody>
          <a:bodyPr wrap="square" rtlCol="0">
            <a:spAutoFit/>
          </a:bodyPr>
          <a:lstStyle/>
          <a:p>
            <a:pPr algn="l"/>
            <a:r>
              <a:rPr lang="en-US" sz="1100" dirty="0">
                <a:latin typeface="Chubb Publico Medium" panose="02040502060504060203" pitchFamily="18" charset="77"/>
              </a:rPr>
              <a:t> </a:t>
            </a:r>
          </a:p>
        </p:txBody>
      </p:sp>
      <p:pic>
        <p:nvPicPr>
          <p:cNvPr id="22" name="Picture 21">
            <a:hlinkClick r:id="rId5"/>
            <a:extLst>
              <a:ext uri="{FF2B5EF4-FFF2-40B4-BE49-F238E27FC236}">
                <a16:creationId xmlns:a16="http://schemas.microsoft.com/office/drawing/2014/main" id="{B63DC026-315F-4250-8944-6E327942C4F4}"/>
              </a:ext>
            </a:extLst>
          </p:cNvPr>
          <p:cNvPicPr>
            <a:picLocks noChangeAspect="1"/>
          </p:cNvPicPr>
          <p:nvPr/>
        </p:nvPicPr>
        <p:blipFill>
          <a:blip r:embed="rId4"/>
          <a:stretch>
            <a:fillRect/>
          </a:stretch>
        </p:blipFill>
        <p:spPr>
          <a:xfrm>
            <a:off x="6923593" y="2408237"/>
            <a:ext cx="1861632" cy="279474"/>
          </a:xfrm>
          <a:prstGeom prst="rect">
            <a:avLst/>
          </a:prstGeom>
        </p:spPr>
      </p:pic>
      <p:sp>
        <p:nvSpPr>
          <p:cNvPr id="24" name="TextBox 23">
            <a:extLst>
              <a:ext uri="{FF2B5EF4-FFF2-40B4-BE49-F238E27FC236}">
                <a16:creationId xmlns:a16="http://schemas.microsoft.com/office/drawing/2014/main" id="{606EAAB9-C4DE-40B5-A51C-5CDA9BCFB8E2}"/>
              </a:ext>
            </a:extLst>
          </p:cNvPr>
          <p:cNvSpPr txBox="1"/>
          <p:nvPr/>
        </p:nvSpPr>
        <p:spPr>
          <a:xfrm>
            <a:off x="6923593" y="2408237"/>
            <a:ext cx="1695474" cy="215444"/>
          </a:xfrm>
          <a:prstGeom prst="rect">
            <a:avLst/>
          </a:prstGeom>
          <a:noFill/>
        </p:spPr>
        <p:txBody>
          <a:bodyPr wrap="square" rtlCol="0">
            <a:spAutoFit/>
          </a:bodyPr>
          <a:lstStyle/>
          <a:p>
            <a:pPr algn="ctr"/>
            <a:r>
              <a:rPr lang="en-US" sz="800" dirty="0">
                <a:solidFill>
                  <a:schemeClr val="bg1"/>
                </a:solidFill>
                <a:latin typeface="Chubb Publico Medium" panose="02040502060504060203" pitchFamily="18" charset="77"/>
              </a:rPr>
              <a:t>Learn more on Widespread Events </a:t>
            </a:r>
          </a:p>
        </p:txBody>
      </p:sp>
      <p:sp>
        <p:nvSpPr>
          <p:cNvPr id="27" name="TextBox 26">
            <a:extLst>
              <a:ext uri="{FF2B5EF4-FFF2-40B4-BE49-F238E27FC236}">
                <a16:creationId xmlns:a16="http://schemas.microsoft.com/office/drawing/2014/main" id="{DE5867E5-80A3-482A-8B11-D59B55CCF22C}"/>
              </a:ext>
            </a:extLst>
          </p:cNvPr>
          <p:cNvSpPr txBox="1"/>
          <p:nvPr/>
        </p:nvSpPr>
        <p:spPr>
          <a:xfrm>
            <a:off x="6923593" y="4749009"/>
            <a:ext cx="1771674" cy="215444"/>
          </a:xfrm>
          <a:prstGeom prst="rect">
            <a:avLst/>
          </a:prstGeom>
          <a:noFill/>
        </p:spPr>
        <p:txBody>
          <a:bodyPr wrap="square" rtlCol="0">
            <a:spAutoFit/>
          </a:bodyPr>
          <a:lstStyle/>
          <a:p>
            <a:pPr algn="ctr"/>
            <a:r>
              <a:rPr lang="en-US" sz="800" dirty="0">
                <a:solidFill>
                  <a:schemeClr val="bg1"/>
                </a:solidFill>
                <a:latin typeface="Chubb Publico Medium" panose="02040502060504060203" pitchFamily="18" charset="77"/>
              </a:rPr>
              <a:t> Learn more on Neglected Software </a:t>
            </a:r>
          </a:p>
        </p:txBody>
      </p:sp>
    </p:spTree>
    <p:extLst>
      <p:ext uri="{BB962C8B-B14F-4D97-AF65-F5344CB8AC3E}">
        <p14:creationId xmlns:p14="http://schemas.microsoft.com/office/powerpoint/2010/main" val="424679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F9DE74-F82A-B645-87D2-24E5EBDDB172}"/>
              </a:ext>
            </a:extLst>
          </p:cNvPr>
          <p:cNvSpPr>
            <a:spLocks noGrp="1"/>
          </p:cNvSpPr>
          <p:nvPr>
            <p:ph type="ftr" sz="quarter" idx="11"/>
          </p:nvPr>
        </p:nvSpPr>
        <p:spPr/>
        <p:txBody>
          <a:bodyPr/>
          <a:lstStyle/>
          <a:p>
            <a:r>
              <a:rPr lang="en-US" dirty="0"/>
              <a:t>Chubb confidential information October 2022</a:t>
            </a:r>
            <a:endParaRPr lang="en-GB" dirty="0"/>
          </a:p>
        </p:txBody>
      </p:sp>
      <p:sp>
        <p:nvSpPr>
          <p:cNvPr id="3" name="Slide Number Placeholder 2">
            <a:extLst>
              <a:ext uri="{FF2B5EF4-FFF2-40B4-BE49-F238E27FC236}">
                <a16:creationId xmlns:a16="http://schemas.microsoft.com/office/drawing/2014/main" id="{56A36A24-9294-FD40-8C50-F816FB4B1A14}"/>
              </a:ext>
            </a:extLst>
          </p:cNvPr>
          <p:cNvSpPr>
            <a:spLocks noGrp="1"/>
          </p:cNvSpPr>
          <p:nvPr>
            <p:ph type="sldNum" sz="quarter" idx="12"/>
          </p:nvPr>
        </p:nvSpPr>
        <p:spPr/>
        <p:txBody>
          <a:bodyPr/>
          <a:lstStyle/>
          <a:p>
            <a:fld id="{636926B5-2499-C642-9B96-0ABDF77C3DC2}" type="slidenum">
              <a:rPr lang="en-GB" smtClean="0"/>
              <a:t>13</a:t>
            </a:fld>
            <a:endParaRPr lang="en-GB" dirty="0"/>
          </a:p>
        </p:txBody>
      </p:sp>
      <p:sp>
        <p:nvSpPr>
          <p:cNvPr id="8" name="Text Placeholder 7">
            <a:extLst>
              <a:ext uri="{FF2B5EF4-FFF2-40B4-BE49-F238E27FC236}">
                <a16:creationId xmlns:a16="http://schemas.microsoft.com/office/drawing/2014/main" id="{943F0074-A14C-FB41-83A3-D40089D7C294}"/>
              </a:ext>
            </a:extLst>
          </p:cNvPr>
          <p:cNvSpPr>
            <a:spLocks noGrp="1"/>
          </p:cNvSpPr>
          <p:nvPr>
            <p:ph type="body" sz="quarter" idx="13"/>
          </p:nvPr>
        </p:nvSpPr>
        <p:spPr/>
        <p:txBody>
          <a:bodyPr/>
          <a:lstStyle/>
          <a:p>
            <a:r>
              <a:rPr lang="en-GB" dirty="0"/>
              <a:t>Looking for</a:t>
            </a:r>
          </a:p>
          <a:p>
            <a:pPr lvl="1"/>
            <a:r>
              <a:rPr lang="en-GB" dirty="0"/>
              <a:t>more info?</a:t>
            </a:r>
          </a:p>
        </p:txBody>
      </p:sp>
      <p:sp>
        <p:nvSpPr>
          <p:cNvPr id="9" name="Text Placeholder 8">
            <a:extLst>
              <a:ext uri="{FF2B5EF4-FFF2-40B4-BE49-F238E27FC236}">
                <a16:creationId xmlns:a16="http://schemas.microsoft.com/office/drawing/2014/main" id="{02DBA7DD-6E56-8344-A6C2-5056CA60977B}"/>
              </a:ext>
            </a:extLst>
          </p:cNvPr>
          <p:cNvSpPr>
            <a:spLocks noGrp="1"/>
          </p:cNvSpPr>
          <p:nvPr>
            <p:ph type="body" sz="quarter" idx="14"/>
          </p:nvPr>
        </p:nvSpPr>
        <p:spPr>
          <a:xfrm>
            <a:off x="2539999" y="3888121"/>
            <a:ext cx="4045218" cy="1112214"/>
          </a:xfrm>
        </p:spPr>
        <p:txBody>
          <a:bodyPr/>
          <a:lstStyle/>
          <a:p>
            <a:r>
              <a:rPr lang="en-US" sz="600" dirty="0">
                <a:effectLst/>
                <a:latin typeface="Chubb Publico Roman" panose="02040502060504060203"/>
              </a:rPr>
              <a:t>Chubb is the marketing name used to refer to subsidiaries of Chubb Limited providing insurance and related services. For a list of these subsidiaries, please visit our website at www.chubb.com.  Insurance provided by ACE American Insurance Company and its U.S. based Chubb underwriting company affiliates.  All products may not be available in all states. This communication contains product summaries only.  Coverage is subject to the language of the policies as actually issued.  Surplus lines insurance sold only through licensed surplus lines producers. The opinions and positions expressed in this presentation are the presenter’s own and not necessarily those of Chubb. The material presented herein is not intended to provide legal or other expert advice as to any of the subjects mentioned, but rather is presented for general information only.  You should consult knowledgeable legal counsel or other knowledgeable experts as to any legal or technical questions you may have.  Chubb, 202 Hall's Mill Road, Whitehouse Station, NJ 08889-1600.</a:t>
            </a:r>
          </a:p>
        </p:txBody>
      </p:sp>
      <p:sp>
        <p:nvSpPr>
          <p:cNvPr id="10" name="Text Placeholder 9">
            <a:extLst>
              <a:ext uri="{FF2B5EF4-FFF2-40B4-BE49-F238E27FC236}">
                <a16:creationId xmlns:a16="http://schemas.microsoft.com/office/drawing/2014/main" id="{C5829008-3E3F-1A44-AE8A-C5E4ECC7D88B}"/>
              </a:ext>
            </a:extLst>
          </p:cNvPr>
          <p:cNvSpPr>
            <a:spLocks noGrp="1"/>
          </p:cNvSpPr>
          <p:nvPr>
            <p:ph type="body" sz="quarter" idx="37"/>
          </p:nvPr>
        </p:nvSpPr>
        <p:spPr/>
        <p:txBody>
          <a:bodyPr/>
          <a:lstStyle/>
          <a:p>
            <a:endParaRPr lang="en-GB" dirty="0"/>
          </a:p>
          <a:p>
            <a:endParaRPr lang="en-GB" dirty="0"/>
          </a:p>
          <a:p>
            <a:r>
              <a:rPr lang="en-GB" dirty="0"/>
              <a:t>Our whitepapers:</a:t>
            </a:r>
          </a:p>
          <a:p>
            <a:pPr lvl="1"/>
            <a:r>
              <a:rPr lang="en-GB" dirty="0">
                <a:hlinkClick r:id="rId3"/>
              </a:rPr>
              <a:t>What All Cyber Criminals Know</a:t>
            </a:r>
            <a:endParaRPr lang="en-GB" dirty="0"/>
          </a:p>
          <a:p>
            <a:pPr lvl="1"/>
            <a:r>
              <a:rPr lang="en-GB" dirty="0">
                <a:hlinkClick r:id="rId4"/>
              </a:rPr>
              <a:t>Cyber Attack Inevitability</a:t>
            </a:r>
            <a:endParaRPr lang="en-GB" dirty="0"/>
          </a:p>
          <a:p>
            <a:pPr lvl="2"/>
            <a:r>
              <a:rPr lang="en-GB" dirty="0"/>
              <a:t>Our agent/broker guide:</a:t>
            </a:r>
          </a:p>
          <a:p>
            <a:pPr lvl="1"/>
            <a:r>
              <a:rPr lang="en-GB" dirty="0">
                <a:hlinkClick r:id="rId5"/>
              </a:rPr>
              <a:t>Cyber Risk Management Guide for Our Agents and Brokers  </a:t>
            </a:r>
            <a:endParaRPr lang="en-GB" dirty="0"/>
          </a:p>
        </p:txBody>
      </p:sp>
      <p:pic>
        <p:nvPicPr>
          <p:cNvPr id="7" name="Picture 6">
            <a:hlinkClick r:id="rId6"/>
            <a:extLst>
              <a:ext uri="{FF2B5EF4-FFF2-40B4-BE49-F238E27FC236}">
                <a16:creationId xmlns:a16="http://schemas.microsoft.com/office/drawing/2014/main" id="{3ABD4388-BC00-CB4A-BF1A-AA7C5B95F09C}"/>
              </a:ext>
            </a:extLst>
          </p:cNvPr>
          <p:cNvPicPr>
            <a:picLocks noChangeAspect="1"/>
          </p:cNvPicPr>
          <p:nvPr/>
        </p:nvPicPr>
        <p:blipFill>
          <a:blip r:embed="rId7"/>
          <a:stretch>
            <a:fillRect/>
          </a:stretch>
        </p:blipFill>
        <p:spPr>
          <a:xfrm>
            <a:off x="2539999" y="3182696"/>
            <a:ext cx="2368551" cy="401188"/>
          </a:xfrm>
          <a:prstGeom prst="rect">
            <a:avLst/>
          </a:prstGeom>
        </p:spPr>
      </p:pic>
      <p:sp>
        <p:nvSpPr>
          <p:cNvPr id="11" name="Text Placeholder 4">
            <a:extLst>
              <a:ext uri="{FF2B5EF4-FFF2-40B4-BE49-F238E27FC236}">
                <a16:creationId xmlns:a16="http://schemas.microsoft.com/office/drawing/2014/main" id="{8A1CA93A-EEAD-3F49-AC0A-A9D25B0DCBC8}"/>
              </a:ext>
            </a:extLst>
          </p:cNvPr>
          <p:cNvSpPr txBox="1">
            <a:spLocks/>
          </p:cNvSpPr>
          <p:nvPr/>
        </p:nvSpPr>
        <p:spPr>
          <a:xfrm>
            <a:off x="2665058" y="3286437"/>
            <a:ext cx="1433083" cy="177997"/>
          </a:xfrm>
          <a:prstGeom prst="rect">
            <a:avLst/>
          </a:prstGeom>
        </p:spPr>
        <p:txBody>
          <a:bodyPr vert="horz" wrap="square" lIns="0" tIns="0" rIns="0" bIns="0" rtlCol="0">
            <a:spAutoFit/>
          </a:bodyPr>
          <a:lstStyle>
            <a:lvl1pPr marL="0" indent="0" algn="l" defTabSz="685800" rtl="0" eaLnBrk="1" latinLnBrk="0" hangingPunct="1">
              <a:lnSpc>
                <a:spcPts val="1450"/>
              </a:lnSpc>
              <a:spcBef>
                <a:spcPts val="0"/>
              </a:spcBef>
              <a:buFontTx/>
              <a:buNone/>
              <a:defRPr sz="1100" b="0" i="0" kern="1200">
                <a:solidFill>
                  <a:schemeClr val="bg1"/>
                </a:solidFill>
                <a:latin typeface="Chubb Publico Medium" panose="02040502060504060203" pitchFamily="18" charset="77"/>
                <a:ea typeface="+mn-ea"/>
                <a:cs typeface="+mn-cs"/>
              </a:defRPr>
            </a:lvl1pPr>
            <a:lvl2pPr marL="0" indent="0" algn="l" defTabSz="685800" rtl="0" eaLnBrk="1" latinLnBrk="0" hangingPunct="1">
              <a:lnSpc>
                <a:spcPts val="3300"/>
              </a:lnSpc>
              <a:spcBef>
                <a:spcPts val="0"/>
              </a:spcBef>
              <a:buFontTx/>
              <a:buNone/>
              <a:defRPr sz="3000" b="0" i="0" kern="1200">
                <a:solidFill>
                  <a:schemeClr val="accent2"/>
                </a:solidFill>
                <a:latin typeface="Chubb Publico Light" panose="02040302060504060203" pitchFamily="18" charset="77"/>
                <a:ea typeface="+mn-ea"/>
                <a:cs typeface="+mn-cs"/>
              </a:defRPr>
            </a:lvl2pPr>
            <a:lvl3pPr marL="0" indent="0" algn="l" defTabSz="685800" rtl="0" eaLnBrk="1" latinLnBrk="0" hangingPunct="1">
              <a:lnSpc>
                <a:spcPct val="100000"/>
              </a:lnSpc>
              <a:spcBef>
                <a:spcPts val="900"/>
              </a:spcBef>
              <a:buFontTx/>
              <a:buNone/>
              <a:defRPr sz="1100" b="0" i="0" kern="1200">
                <a:solidFill>
                  <a:schemeClr val="tx1"/>
                </a:solidFill>
                <a:latin typeface="Chubb Publico Light" panose="02040302060504060203" pitchFamily="18" charset="77"/>
                <a:ea typeface="+mn-ea"/>
                <a:cs typeface="+mn-cs"/>
              </a:defRPr>
            </a:lvl3pPr>
            <a:lvl4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4pPr>
            <a:lvl5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Visit chubb.com/cyber</a:t>
            </a:r>
          </a:p>
        </p:txBody>
      </p:sp>
    </p:spTree>
    <p:extLst>
      <p:ext uri="{BB962C8B-B14F-4D97-AF65-F5344CB8AC3E}">
        <p14:creationId xmlns:p14="http://schemas.microsoft.com/office/powerpoint/2010/main" val="53752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1B92DD8-E7B4-6C47-B442-87C3719574DD}"/>
              </a:ext>
            </a:extLst>
          </p:cNvPr>
          <p:cNvSpPr>
            <a:spLocks noGrp="1"/>
          </p:cNvSpPr>
          <p:nvPr>
            <p:ph type="subTitle" idx="1"/>
          </p:nvPr>
        </p:nvSpPr>
        <p:spPr/>
        <p:txBody>
          <a:bodyPr/>
          <a:lstStyle/>
          <a:p>
            <a:r>
              <a:rPr lang="en-GB" dirty="0"/>
              <a:t>It costs an average of </a:t>
            </a:r>
            <a:r>
              <a:rPr lang="en-GB" dirty="0">
                <a:latin typeface="Chubb Publico Medium" panose="02040502060504060203" pitchFamily="18" charset="77"/>
              </a:rPr>
              <a:t>$505,000 </a:t>
            </a:r>
            <a:r>
              <a:rPr lang="en-GB" dirty="0"/>
              <a:t>to initially respond to a cyber incident</a:t>
            </a:r>
          </a:p>
        </p:txBody>
      </p:sp>
      <p:sp>
        <p:nvSpPr>
          <p:cNvPr id="3" name="Footer Placeholder 2">
            <a:extLst>
              <a:ext uri="{FF2B5EF4-FFF2-40B4-BE49-F238E27FC236}">
                <a16:creationId xmlns:a16="http://schemas.microsoft.com/office/drawing/2014/main" id="{0F0FE5A4-AA2C-DA45-97E4-BB0239B89E56}"/>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Slide Number Placeholder 3">
            <a:extLst>
              <a:ext uri="{FF2B5EF4-FFF2-40B4-BE49-F238E27FC236}">
                <a16:creationId xmlns:a16="http://schemas.microsoft.com/office/drawing/2014/main" id="{15967FF8-09A2-384A-9C5C-65A235330771}"/>
              </a:ext>
            </a:extLst>
          </p:cNvPr>
          <p:cNvSpPr>
            <a:spLocks noGrp="1"/>
          </p:cNvSpPr>
          <p:nvPr>
            <p:ph type="sldNum" sz="quarter" idx="12"/>
          </p:nvPr>
        </p:nvSpPr>
        <p:spPr/>
        <p:txBody>
          <a:bodyPr/>
          <a:lstStyle/>
          <a:p>
            <a:fld id="{636926B5-2499-C642-9B96-0ABDF77C3DC2}" type="slidenum">
              <a:rPr lang="en-GB" smtClean="0"/>
              <a:t>2</a:t>
            </a:fld>
            <a:endParaRPr lang="en-GB" dirty="0"/>
          </a:p>
        </p:txBody>
      </p:sp>
      <p:sp>
        <p:nvSpPr>
          <p:cNvPr id="5" name="Text Placeholder 4">
            <a:extLst>
              <a:ext uri="{FF2B5EF4-FFF2-40B4-BE49-F238E27FC236}">
                <a16:creationId xmlns:a16="http://schemas.microsoft.com/office/drawing/2014/main" id="{F992522A-4871-4D4D-80EC-8A8423897ABB}"/>
              </a:ext>
            </a:extLst>
          </p:cNvPr>
          <p:cNvSpPr>
            <a:spLocks noGrp="1"/>
          </p:cNvSpPr>
          <p:nvPr>
            <p:ph type="body" sz="quarter" idx="13"/>
          </p:nvPr>
        </p:nvSpPr>
        <p:spPr/>
        <p:txBody>
          <a:bodyPr/>
          <a:lstStyle/>
          <a:p>
            <a:r>
              <a:rPr lang="en-GB" dirty="0"/>
              <a:t>Are organizations </a:t>
            </a:r>
          </a:p>
          <a:p>
            <a:r>
              <a:rPr lang="en-GB" dirty="0"/>
              <a:t>really at risk </a:t>
            </a:r>
          </a:p>
          <a:p>
            <a:pPr lvl="1"/>
            <a:r>
              <a:rPr lang="en-GB" dirty="0"/>
              <a:t>of cyber </a:t>
            </a:r>
          </a:p>
          <a:p>
            <a:pPr lvl="1"/>
            <a:r>
              <a:rPr lang="en-GB" dirty="0"/>
              <a:t>incidents?</a:t>
            </a:r>
          </a:p>
          <a:p>
            <a:pPr lvl="2"/>
            <a:r>
              <a:rPr lang="en-GB" dirty="0"/>
              <a:t>In a word, yes.</a:t>
            </a:r>
          </a:p>
        </p:txBody>
      </p:sp>
      <p:sp>
        <p:nvSpPr>
          <p:cNvPr id="6" name="Text Placeholder 5">
            <a:extLst>
              <a:ext uri="{FF2B5EF4-FFF2-40B4-BE49-F238E27FC236}">
                <a16:creationId xmlns:a16="http://schemas.microsoft.com/office/drawing/2014/main" id="{13C4C31E-2319-F84C-87D5-39DA31DE1906}"/>
              </a:ext>
            </a:extLst>
          </p:cNvPr>
          <p:cNvSpPr>
            <a:spLocks noGrp="1"/>
          </p:cNvSpPr>
          <p:nvPr>
            <p:ph type="body" sz="quarter" idx="14"/>
          </p:nvPr>
        </p:nvSpPr>
        <p:spPr/>
        <p:txBody>
          <a:bodyPr/>
          <a:lstStyle/>
          <a:p>
            <a:r>
              <a:rPr lang="en-GB" dirty="0"/>
              <a:t>$505k</a:t>
            </a:r>
          </a:p>
        </p:txBody>
      </p:sp>
      <p:sp>
        <p:nvSpPr>
          <p:cNvPr id="7" name="Text Placeholder 6">
            <a:extLst>
              <a:ext uri="{FF2B5EF4-FFF2-40B4-BE49-F238E27FC236}">
                <a16:creationId xmlns:a16="http://schemas.microsoft.com/office/drawing/2014/main" id="{D3BAAC6B-9E56-8540-B40A-D0FDE843274B}"/>
              </a:ext>
            </a:extLst>
          </p:cNvPr>
          <p:cNvSpPr>
            <a:spLocks noGrp="1"/>
          </p:cNvSpPr>
          <p:nvPr>
            <p:ph type="body" sz="quarter" idx="15"/>
          </p:nvPr>
        </p:nvSpPr>
        <p:spPr/>
        <p:txBody>
          <a:bodyPr/>
          <a:lstStyle/>
          <a:p>
            <a:r>
              <a:rPr lang="en-GB" dirty="0"/>
              <a:t>Since January 1, 2016, there have been roughly </a:t>
            </a:r>
            <a:r>
              <a:rPr lang="en-GB" dirty="0">
                <a:latin typeface="Chubb Publico Medium" panose="02040502060504060203" pitchFamily="18" charset="77"/>
              </a:rPr>
              <a:t>4,000 </a:t>
            </a:r>
            <a:r>
              <a:rPr lang="en-GB" dirty="0"/>
              <a:t>cyber incidents reported every single day. </a:t>
            </a:r>
          </a:p>
        </p:txBody>
      </p:sp>
      <p:sp>
        <p:nvSpPr>
          <p:cNvPr id="8" name="Text Placeholder 7">
            <a:extLst>
              <a:ext uri="{FF2B5EF4-FFF2-40B4-BE49-F238E27FC236}">
                <a16:creationId xmlns:a16="http://schemas.microsoft.com/office/drawing/2014/main" id="{EF8A53E6-20C1-CA44-8FE7-17B84F246A43}"/>
              </a:ext>
            </a:extLst>
          </p:cNvPr>
          <p:cNvSpPr>
            <a:spLocks noGrp="1"/>
          </p:cNvSpPr>
          <p:nvPr>
            <p:ph type="body" sz="quarter" idx="16"/>
          </p:nvPr>
        </p:nvSpPr>
        <p:spPr/>
        <p:txBody>
          <a:bodyPr/>
          <a:lstStyle/>
          <a:p>
            <a:r>
              <a:rPr lang="en-GB" dirty="0"/>
              <a:t>67%</a:t>
            </a:r>
          </a:p>
        </p:txBody>
      </p:sp>
      <p:sp>
        <p:nvSpPr>
          <p:cNvPr id="9" name="Text Placeholder 8">
            <a:extLst>
              <a:ext uri="{FF2B5EF4-FFF2-40B4-BE49-F238E27FC236}">
                <a16:creationId xmlns:a16="http://schemas.microsoft.com/office/drawing/2014/main" id="{3A3A812D-17D2-6646-9E39-8D3854A21B30}"/>
              </a:ext>
            </a:extLst>
          </p:cNvPr>
          <p:cNvSpPr>
            <a:spLocks noGrp="1"/>
          </p:cNvSpPr>
          <p:nvPr>
            <p:ph type="body" sz="quarter" idx="17"/>
          </p:nvPr>
        </p:nvSpPr>
        <p:spPr/>
        <p:txBody>
          <a:bodyPr/>
          <a:lstStyle/>
          <a:p>
            <a:r>
              <a:rPr lang="en-GB" dirty="0"/>
              <a:t>62%</a:t>
            </a:r>
          </a:p>
        </p:txBody>
      </p:sp>
      <p:sp>
        <p:nvSpPr>
          <p:cNvPr id="10" name="Text Placeholder 9">
            <a:extLst>
              <a:ext uri="{FF2B5EF4-FFF2-40B4-BE49-F238E27FC236}">
                <a16:creationId xmlns:a16="http://schemas.microsoft.com/office/drawing/2014/main" id="{88BF947E-E4B2-C349-B67B-B3067D5667DC}"/>
              </a:ext>
            </a:extLst>
          </p:cNvPr>
          <p:cNvSpPr>
            <a:spLocks noGrp="1"/>
          </p:cNvSpPr>
          <p:nvPr>
            <p:ph type="body" sz="quarter" idx="18"/>
          </p:nvPr>
        </p:nvSpPr>
        <p:spPr/>
        <p:txBody>
          <a:bodyPr/>
          <a:lstStyle/>
          <a:p>
            <a:r>
              <a:rPr lang="en-GB" dirty="0"/>
              <a:t>4,000</a:t>
            </a:r>
          </a:p>
        </p:txBody>
      </p:sp>
      <p:sp>
        <p:nvSpPr>
          <p:cNvPr id="11" name="Text Placeholder 10">
            <a:extLst>
              <a:ext uri="{FF2B5EF4-FFF2-40B4-BE49-F238E27FC236}">
                <a16:creationId xmlns:a16="http://schemas.microsoft.com/office/drawing/2014/main" id="{5E7BF639-0D5A-F94F-A710-775ECE8CF1F3}"/>
              </a:ext>
            </a:extLst>
          </p:cNvPr>
          <p:cNvSpPr>
            <a:spLocks noGrp="1"/>
          </p:cNvSpPr>
          <p:nvPr>
            <p:ph type="body" sz="quarter" idx="19"/>
          </p:nvPr>
        </p:nvSpPr>
        <p:spPr/>
        <p:txBody>
          <a:bodyPr>
            <a:normAutofit/>
          </a:bodyPr>
          <a:lstStyle/>
          <a:p>
            <a:r>
              <a:rPr lang="en-GB" dirty="0"/>
              <a:t>67% of the incidents we see involve the theft of </a:t>
            </a:r>
            <a:r>
              <a:rPr lang="en-GB" dirty="0">
                <a:latin typeface="Chubb Publico Medium" panose="02040502060504060203" pitchFamily="18" charset="77"/>
              </a:rPr>
              <a:t>fewer than 100 records. </a:t>
            </a:r>
            <a:r>
              <a:rPr lang="en-GB" dirty="0"/>
              <a:t>Even so, the cost of a breach involving just a single record can easily exceed $15,000. </a:t>
            </a:r>
          </a:p>
        </p:txBody>
      </p:sp>
      <p:sp>
        <p:nvSpPr>
          <p:cNvPr id="12" name="Text Placeholder 11">
            <a:extLst>
              <a:ext uri="{FF2B5EF4-FFF2-40B4-BE49-F238E27FC236}">
                <a16:creationId xmlns:a16="http://schemas.microsoft.com/office/drawing/2014/main" id="{AA01F4F5-F3AA-AA4D-BC71-7AD9B531B284}"/>
              </a:ext>
            </a:extLst>
          </p:cNvPr>
          <p:cNvSpPr>
            <a:spLocks noGrp="1"/>
          </p:cNvSpPr>
          <p:nvPr>
            <p:ph type="body" sz="quarter" idx="20"/>
          </p:nvPr>
        </p:nvSpPr>
        <p:spPr/>
        <p:txBody>
          <a:bodyPr/>
          <a:lstStyle/>
          <a:p>
            <a:r>
              <a:rPr lang="en-GB" dirty="0">
                <a:latin typeface="Chubb Publico Medium" panose="02040502060504060203" pitchFamily="18" charset="77"/>
              </a:rPr>
              <a:t>62% </a:t>
            </a:r>
            <a:r>
              <a:rPr lang="en-GB" dirty="0"/>
              <a:t>of cyber crime targets are small and medium-sized enterprises. </a:t>
            </a:r>
          </a:p>
        </p:txBody>
      </p:sp>
      <p:sp>
        <p:nvSpPr>
          <p:cNvPr id="13" name="Text Placeholder 12">
            <a:extLst>
              <a:ext uri="{FF2B5EF4-FFF2-40B4-BE49-F238E27FC236}">
                <a16:creationId xmlns:a16="http://schemas.microsoft.com/office/drawing/2014/main" id="{60F27F29-662D-4A41-B4B7-58740B5DA704}"/>
              </a:ext>
            </a:extLst>
          </p:cNvPr>
          <p:cNvSpPr>
            <a:spLocks noGrp="1"/>
          </p:cNvSpPr>
          <p:nvPr>
            <p:ph type="body" sz="quarter" idx="21"/>
          </p:nvPr>
        </p:nvSpPr>
        <p:spPr>
          <a:xfrm>
            <a:off x="6061416" y="2344656"/>
            <a:ext cx="893722" cy="123692"/>
          </a:xfrm>
        </p:spPr>
        <p:txBody>
          <a:bodyPr/>
          <a:lstStyle/>
          <a:p>
            <a:r>
              <a:rPr lang="en-GB" dirty="0"/>
              <a:t>Chubb Cyber claims data</a:t>
            </a:r>
          </a:p>
        </p:txBody>
      </p:sp>
      <p:sp>
        <p:nvSpPr>
          <p:cNvPr id="14" name="TextBox 13">
            <a:extLst>
              <a:ext uri="{FF2B5EF4-FFF2-40B4-BE49-F238E27FC236}">
                <a16:creationId xmlns:a16="http://schemas.microsoft.com/office/drawing/2014/main" id="{B52FE57E-A49D-492F-96FD-952D0C8B45EF}"/>
              </a:ext>
            </a:extLst>
          </p:cNvPr>
          <p:cNvSpPr txBox="1"/>
          <p:nvPr/>
        </p:nvSpPr>
        <p:spPr>
          <a:xfrm>
            <a:off x="5947442" y="4901921"/>
            <a:ext cx="822192" cy="184666"/>
          </a:xfrm>
          <a:prstGeom prst="rect">
            <a:avLst/>
          </a:prstGeom>
          <a:noFill/>
        </p:spPr>
        <p:txBody>
          <a:bodyPr wrap="square" rtlCol="0">
            <a:spAutoFit/>
          </a:bodyPr>
          <a:lstStyle/>
          <a:p>
            <a:pPr algn="l"/>
            <a:r>
              <a:rPr lang="en-US" sz="600" i="1" dirty="0">
                <a:solidFill>
                  <a:schemeClr val="bg1"/>
                </a:solidFill>
                <a:latin typeface="Chubb Publico Medium" panose="02040502060504060203" pitchFamily="18" charset="77"/>
              </a:rPr>
              <a:t>Source: FBI, 2020</a:t>
            </a:r>
          </a:p>
        </p:txBody>
      </p:sp>
      <p:sp>
        <p:nvSpPr>
          <p:cNvPr id="15" name="Text Placeholder 12">
            <a:extLst>
              <a:ext uri="{FF2B5EF4-FFF2-40B4-BE49-F238E27FC236}">
                <a16:creationId xmlns:a16="http://schemas.microsoft.com/office/drawing/2014/main" id="{9F08BDE7-C522-41BE-92F8-BD20C4E905A7}"/>
              </a:ext>
            </a:extLst>
          </p:cNvPr>
          <p:cNvSpPr txBox="1">
            <a:spLocks/>
          </p:cNvSpPr>
          <p:nvPr/>
        </p:nvSpPr>
        <p:spPr>
          <a:xfrm>
            <a:off x="8152761" y="2989089"/>
            <a:ext cx="991240" cy="123692"/>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Tx/>
              <a:buNone/>
              <a:defRPr sz="600" b="0" i="1" kern="1200">
                <a:solidFill>
                  <a:schemeClr val="tx1"/>
                </a:solidFill>
                <a:latin typeface="Chubb Publico Light" panose="02040302060504060203" pitchFamily="18" charset="77"/>
                <a:ea typeface="+mn-ea"/>
                <a:cs typeface="+mn-cs"/>
              </a:defRPr>
            </a:lvl1pPr>
            <a:lvl2pPr marL="0" indent="0" algn="l" defTabSz="685800" rtl="0" eaLnBrk="1" latinLnBrk="0" hangingPunct="1">
              <a:lnSpc>
                <a:spcPts val="3300"/>
              </a:lnSpc>
              <a:spcBef>
                <a:spcPts val="0"/>
              </a:spcBef>
              <a:buFontTx/>
              <a:buNone/>
              <a:defRPr sz="3000" b="0" i="0" kern="1200">
                <a:solidFill>
                  <a:schemeClr val="accent2"/>
                </a:solidFill>
                <a:latin typeface="Chubb Publico Light" panose="02040302060504060203" pitchFamily="18" charset="77"/>
                <a:ea typeface="+mn-ea"/>
                <a:cs typeface="+mn-cs"/>
              </a:defRPr>
            </a:lvl2pPr>
            <a:lvl3pPr marL="0" indent="0" algn="l" defTabSz="685800" rtl="0" eaLnBrk="1" latinLnBrk="0" hangingPunct="1">
              <a:lnSpc>
                <a:spcPct val="100000"/>
              </a:lnSpc>
              <a:spcBef>
                <a:spcPts val="900"/>
              </a:spcBef>
              <a:buFontTx/>
              <a:buNone/>
              <a:defRPr sz="1100" b="0" i="0" kern="1200">
                <a:solidFill>
                  <a:schemeClr val="tx1"/>
                </a:solidFill>
                <a:latin typeface="Chubb Publico Light" panose="02040302060504060203" pitchFamily="18" charset="77"/>
                <a:ea typeface="+mn-ea"/>
                <a:cs typeface="+mn-cs"/>
              </a:defRPr>
            </a:lvl3pPr>
            <a:lvl4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4pPr>
            <a:lvl5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Chubb Cyber claims data</a:t>
            </a:r>
          </a:p>
        </p:txBody>
      </p:sp>
      <p:sp>
        <p:nvSpPr>
          <p:cNvPr id="16" name="Text Placeholder 12">
            <a:extLst>
              <a:ext uri="{FF2B5EF4-FFF2-40B4-BE49-F238E27FC236}">
                <a16:creationId xmlns:a16="http://schemas.microsoft.com/office/drawing/2014/main" id="{A7E9591A-B885-4041-B545-1D0BF81F85A2}"/>
              </a:ext>
            </a:extLst>
          </p:cNvPr>
          <p:cNvSpPr txBox="1">
            <a:spLocks/>
          </p:cNvSpPr>
          <p:nvPr/>
        </p:nvSpPr>
        <p:spPr>
          <a:xfrm>
            <a:off x="8043903" y="4901921"/>
            <a:ext cx="893722" cy="123692"/>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Tx/>
              <a:buNone/>
              <a:defRPr sz="600" b="0" i="1" kern="1200">
                <a:solidFill>
                  <a:schemeClr val="tx1"/>
                </a:solidFill>
                <a:latin typeface="Chubb Publico Light" panose="02040302060504060203" pitchFamily="18" charset="77"/>
                <a:ea typeface="+mn-ea"/>
                <a:cs typeface="+mn-cs"/>
              </a:defRPr>
            </a:lvl1pPr>
            <a:lvl2pPr marL="0" indent="0" algn="l" defTabSz="685800" rtl="0" eaLnBrk="1" latinLnBrk="0" hangingPunct="1">
              <a:lnSpc>
                <a:spcPts val="3300"/>
              </a:lnSpc>
              <a:spcBef>
                <a:spcPts val="0"/>
              </a:spcBef>
              <a:buFontTx/>
              <a:buNone/>
              <a:defRPr sz="3000" b="0" i="0" kern="1200">
                <a:solidFill>
                  <a:schemeClr val="accent2"/>
                </a:solidFill>
                <a:latin typeface="Chubb Publico Light" panose="02040302060504060203" pitchFamily="18" charset="77"/>
                <a:ea typeface="+mn-ea"/>
                <a:cs typeface="+mn-cs"/>
              </a:defRPr>
            </a:lvl2pPr>
            <a:lvl3pPr marL="0" indent="0" algn="l" defTabSz="685800" rtl="0" eaLnBrk="1" latinLnBrk="0" hangingPunct="1">
              <a:lnSpc>
                <a:spcPct val="100000"/>
              </a:lnSpc>
              <a:spcBef>
                <a:spcPts val="900"/>
              </a:spcBef>
              <a:buFontTx/>
              <a:buNone/>
              <a:defRPr sz="1100" b="0" i="0" kern="1200">
                <a:solidFill>
                  <a:schemeClr val="tx1"/>
                </a:solidFill>
                <a:latin typeface="Chubb Publico Light" panose="02040302060504060203" pitchFamily="18" charset="77"/>
                <a:ea typeface="+mn-ea"/>
                <a:cs typeface="+mn-cs"/>
              </a:defRPr>
            </a:lvl3pPr>
            <a:lvl4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4pPr>
            <a:lvl5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Chubb Cyber claims data</a:t>
            </a:r>
          </a:p>
        </p:txBody>
      </p:sp>
    </p:spTree>
    <p:extLst>
      <p:ext uri="{BB962C8B-B14F-4D97-AF65-F5344CB8AC3E}">
        <p14:creationId xmlns:p14="http://schemas.microsoft.com/office/powerpoint/2010/main" val="351417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BCAC77-2157-F14B-86C1-552E5BFACBBB}"/>
              </a:ext>
            </a:extLst>
          </p:cNvPr>
          <p:cNvSpPr>
            <a:spLocks noGrp="1"/>
          </p:cNvSpPr>
          <p:nvPr>
            <p:ph type="subTitle" idx="1"/>
          </p:nvPr>
        </p:nvSpPr>
        <p:spPr/>
        <p:txBody>
          <a:bodyPr/>
          <a:lstStyle/>
          <a:p>
            <a:r>
              <a:rPr lang="en-GB" dirty="0"/>
              <a:t>As part of our claims process, we track the key actions that result in a cyber loss, as well as a range of other metrics that provide insight into the world of cyber crime.</a:t>
            </a:r>
          </a:p>
        </p:txBody>
      </p:sp>
      <p:sp>
        <p:nvSpPr>
          <p:cNvPr id="3" name="Footer Placeholder 2">
            <a:extLst>
              <a:ext uri="{FF2B5EF4-FFF2-40B4-BE49-F238E27FC236}">
                <a16:creationId xmlns:a16="http://schemas.microsoft.com/office/drawing/2014/main" id="{E0B811D8-E289-4849-B81F-92668FEC0728}"/>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Slide Number Placeholder 3">
            <a:extLst>
              <a:ext uri="{FF2B5EF4-FFF2-40B4-BE49-F238E27FC236}">
                <a16:creationId xmlns:a16="http://schemas.microsoft.com/office/drawing/2014/main" id="{A97BB3C8-D41D-1145-9A7F-1A86D0575F0C}"/>
              </a:ext>
            </a:extLst>
          </p:cNvPr>
          <p:cNvSpPr>
            <a:spLocks noGrp="1"/>
          </p:cNvSpPr>
          <p:nvPr>
            <p:ph type="sldNum" sz="quarter" idx="12"/>
          </p:nvPr>
        </p:nvSpPr>
        <p:spPr/>
        <p:txBody>
          <a:bodyPr/>
          <a:lstStyle/>
          <a:p>
            <a:fld id="{636926B5-2499-C642-9B96-0ABDF77C3DC2}" type="slidenum">
              <a:rPr lang="en-GB" smtClean="0"/>
              <a:t>3</a:t>
            </a:fld>
            <a:endParaRPr lang="en-GB" dirty="0"/>
          </a:p>
        </p:txBody>
      </p:sp>
      <p:sp>
        <p:nvSpPr>
          <p:cNvPr id="5" name="Text Placeholder 4">
            <a:extLst>
              <a:ext uri="{FF2B5EF4-FFF2-40B4-BE49-F238E27FC236}">
                <a16:creationId xmlns:a16="http://schemas.microsoft.com/office/drawing/2014/main" id="{9310E18B-28A7-424B-B07B-F42044FB559B}"/>
              </a:ext>
            </a:extLst>
          </p:cNvPr>
          <p:cNvSpPr>
            <a:spLocks noGrp="1"/>
          </p:cNvSpPr>
          <p:nvPr>
            <p:ph type="body" sz="quarter" idx="21"/>
          </p:nvPr>
        </p:nvSpPr>
        <p:spPr/>
        <p:txBody>
          <a:bodyPr/>
          <a:lstStyle/>
          <a:p>
            <a:r>
              <a:rPr lang="en-GB" dirty="0"/>
              <a:t>chubbcyberindex.com</a:t>
            </a:r>
          </a:p>
        </p:txBody>
      </p:sp>
      <p:sp>
        <p:nvSpPr>
          <p:cNvPr id="6" name="Text Placeholder 5">
            <a:extLst>
              <a:ext uri="{FF2B5EF4-FFF2-40B4-BE49-F238E27FC236}">
                <a16:creationId xmlns:a16="http://schemas.microsoft.com/office/drawing/2014/main" id="{337009E4-936B-084C-8730-7D239F6E41A8}"/>
              </a:ext>
            </a:extLst>
          </p:cNvPr>
          <p:cNvSpPr>
            <a:spLocks noGrp="1"/>
          </p:cNvSpPr>
          <p:nvPr>
            <p:ph type="body" sz="quarter" idx="15"/>
          </p:nvPr>
        </p:nvSpPr>
        <p:spPr/>
        <p:txBody>
          <a:bodyPr/>
          <a:lstStyle/>
          <a:p>
            <a:r>
              <a:rPr lang="en-GB" dirty="0">
                <a:latin typeface="Chubb Publico Medium" panose="02040502060504060203" pitchFamily="18" charset="77"/>
              </a:rPr>
              <a:t>The Chubb Cyber Index </a:t>
            </a:r>
            <a:r>
              <a:rPr lang="en-GB" dirty="0"/>
              <a:t>provides organizations with </a:t>
            </a:r>
            <a:br>
              <a:rPr lang="en-GB" dirty="0"/>
            </a:br>
            <a:r>
              <a:rPr lang="en-GB" dirty="0"/>
              <a:t>real-time access to our data,</a:t>
            </a:r>
            <a:br>
              <a:rPr lang="en-GB" dirty="0"/>
            </a:br>
            <a:r>
              <a:rPr lang="en-GB" dirty="0"/>
              <a:t>so they can learn more about current cyber threats and how </a:t>
            </a:r>
            <a:br>
              <a:rPr lang="en-GB" dirty="0"/>
            </a:br>
            <a:r>
              <a:rPr lang="en-GB" dirty="0"/>
              <a:t>to protect against them.</a:t>
            </a:r>
          </a:p>
        </p:txBody>
      </p:sp>
      <p:sp>
        <p:nvSpPr>
          <p:cNvPr id="7" name="Text Placeholder 6">
            <a:extLst>
              <a:ext uri="{FF2B5EF4-FFF2-40B4-BE49-F238E27FC236}">
                <a16:creationId xmlns:a16="http://schemas.microsoft.com/office/drawing/2014/main" id="{8A0DEB90-40AA-694D-A8A2-A86900F6A087}"/>
              </a:ext>
            </a:extLst>
          </p:cNvPr>
          <p:cNvSpPr>
            <a:spLocks noGrp="1"/>
          </p:cNvSpPr>
          <p:nvPr>
            <p:ph type="body" sz="quarter" idx="22"/>
          </p:nvPr>
        </p:nvSpPr>
        <p:spPr/>
        <p:txBody>
          <a:bodyPr/>
          <a:lstStyle/>
          <a:p>
            <a:r>
              <a:rPr lang="en-GB" dirty="0"/>
              <a:t>Chubb has been providing cyber insurance for more than 20 years. A lot has changed since then though, with latest data suggesting that cyber risk is increasing for SMEs, with a significant increase in claims in recent years.</a:t>
            </a:r>
          </a:p>
        </p:txBody>
      </p:sp>
      <p:sp>
        <p:nvSpPr>
          <p:cNvPr id="9" name="Text Placeholder 8">
            <a:extLst>
              <a:ext uri="{FF2B5EF4-FFF2-40B4-BE49-F238E27FC236}">
                <a16:creationId xmlns:a16="http://schemas.microsoft.com/office/drawing/2014/main" id="{6782256B-F281-5A4C-A6E5-301BAEFE3109}"/>
              </a:ext>
            </a:extLst>
          </p:cNvPr>
          <p:cNvSpPr>
            <a:spLocks noGrp="1"/>
          </p:cNvSpPr>
          <p:nvPr>
            <p:ph type="body" sz="quarter" idx="13"/>
          </p:nvPr>
        </p:nvSpPr>
        <p:spPr/>
        <p:txBody>
          <a:bodyPr/>
          <a:lstStyle/>
          <a:p>
            <a:r>
              <a:rPr lang="en-GB" dirty="0"/>
              <a:t>The Chubb</a:t>
            </a:r>
          </a:p>
          <a:p>
            <a:pPr lvl="1"/>
            <a:r>
              <a:rPr lang="en-GB" dirty="0"/>
              <a:t>Cyber index</a:t>
            </a:r>
          </a:p>
        </p:txBody>
      </p:sp>
      <p:pic>
        <p:nvPicPr>
          <p:cNvPr id="11" name="Picture 10">
            <a:hlinkClick r:id="rId3"/>
            <a:extLst>
              <a:ext uri="{FF2B5EF4-FFF2-40B4-BE49-F238E27FC236}">
                <a16:creationId xmlns:a16="http://schemas.microsoft.com/office/drawing/2014/main" id="{4DD8BDE4-2D97-3A4F-9258-2B2E7109A861}"/>
              </a:ext>
            </a:extLst>
          </p:cNvPr>
          <p:cNvPicPr>
            <a:picLocks noChangeAspect="1"/>
          </p:cNvPicPr>
          <p:nvPr/>
        </p:nvPicPr>
        <p:blipFill>
          <a:blip r:embed="rId4"/>
          <a:stretch>
            <a:fillRect/>
          </a:stretch>
        </p:blipFill>
        <p:spPr>
          <a:xfrm>
            <a:off x="7550943" y="4043234"/>
            <a:ext cx="1234282" cy="741491"/>
          </a:xfrm>
          <a:prstGeom prst="rect">
            <a:avLst/>
          </a:prstGeom>
        </p:spPr>
      </p:pic>
      <p:sp>
        <p:nvSpPr>
          <p:cNvPr id="12" name="Text Placeholder 7">
            <a:extLst>
              <a:ext uri="{FF2B5EF4-FFF2-40B4-BE49-F238E27FC236}">
                <a16:creationId xmlns:a16="http://schemas.microsoft.com/office/drawing/2014/main" id="{CCAAEB87-5C6D-1741-A150-7EC14EC5EBDE}"/>
              </a:ext>
            </a:extLst>
          </p:cNvPr>
          <p:cNvSpPr txBox="1">
            <a:spLocks/>
          </p:cNvSpPr>
          <p:nvPr/>
        </p:nvSpPr>
        <p:spPr>
          <a:xfrm>
            <a:off x="7653982" y="4125586"/>
            <a:ext cx="713337" cy="562718"/>
          </a:xfrm>
          <a:prstGeom prst="rect">
            <a:avLst/>
          </a:prstGeom>
        </p:spPr>
        <p:txBody>
          <a:bodyPr vert="horz" wrap="square" lIns="0" tIns="0" rIns="0" bIns="0" rtlCol="0">
            <a:spAutoFit/>
          </a:bodyPr>
          <a:lstStyle>
            <a:lvl1pPr marL="0" indent="0" algn="l" defTabSz="685800" rtl="0" eaLnBrk="1" latinLnBrk="0" hangingPunct="1">
              <a:lnSpc>
                <a:spcPts val="1450"/>
              </a:lnSpc>
              <a:spcBef>
                <a:spcPts val="0"/>
              </a:spcBef>
              <a:buFontTx/>
              <a:buNone/>
              <a:defRPr sz="1100" b="0" i="0" kern="1200">
                <a:solidFill>
                  <a:schemeClr val="bg1"/>
                </a:solidFill>
                <a:latin typeface="Chubb Publico Medium" panose="02040502060504060203" pitchFamily="18" charset="77"/>
                <a:ea typeface="+mn-ea"/>
                <a:cs typeface="+mn-cs"/>
              </a:defRPr>
            </a:lvl1pPr>
            <a:lvl2pPr marL="0" indent="0" algn="l" defTabSz="685800" rtl="0" eaLnBrk="1" latinLnBrk="0" hangingPunct="1">
              <a:lnSpc>
                <a:spcPts val="3300"/>
              </a:lnSpc>
              <a:spcBef>
                <a:spcPts val="0"/>
              </a:spcBef>
              <a:buFontTx/>
              <a:buNone/>
              <a:defRPr sz="3000" b="0" i="0" kern="1200">
                <a:solidFill>
                  <a:schemeClr val="accent2"/>
                </a:solidFill>
                <a:latin typeface="Chubb Publico Light" panose="02040302060504060203" pitchFamily="18" charset="77"/>
                <a:ea typeface="+mn-ea"/>
                <a:cs typeface="+mn-cs"/>
              </a:defRPr>
            </a:lvl2pPr>
            <a:lvl3pPr marL="0" indent="0" algn="l" defTabSz="685800" rtl="0" eaLnBrk="1" latinLnBrk="0" hangingPunct="1">
              <a:lnSpc>
                <a:spcPct val="100000"/>
              </a:lnSpc>
              <a:spcBef>
                <a:spcPts val="900"/>
              </a:spcBef>
              <a:buFontTx/>
              <a:buNone/>
              <a:defRPr sz="1100" b="0" i="0" kern="1200">
                <a:solidFill>
                  <a:schemeClr val="tx1"/>
                </a:solidFill>
                <a:latin typeface="Chubb Publico Light" panose="02040302060504060203" pitchFamily="18" charset="77"/>
                <a:ea typeface="+mn-ea"/>
                <a:cs typeface="+mn-cs"/>
              </a:defRPr>
            </a:lvl3pPr>
            <a:lvl4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4pPr>
            <a:lvl5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So what </a:t>
            </a:r>
            <a:br>
              <a:rPr lang="en-GB" dirty="0"/>
            </a:br>
            <a:r>
              <a:rPr lang="en-GB" dirty="0"/>
              <a:t>does the </a:t>
            </a:r>
            <a:br>
              <a:rPr lang="en-GB" dirty="0"/>
            </a:br>
            <a:r>
              <a:rPr lang="en-GB" dirty="0"/>
              <a:t>data show?</a:t>
            </a:r>
          </a:p>
        </p:txBody>
      </p:sp>
    </p:spTree>
    <p:extLst>
      <p:ext uri="{BB962C8B-B14F-4D97-AF65-F5344CB8AC3E}">
        <p14:creationId xmlns:p14="http://schemas.microsoft.com/office/powerpoint/2010/main" val="185610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7A08BDE-B3AA-E441-B624-09E305E9C0C9}"/>
              </a:ext>
            </a:extLst>
          </p:cNvPr>
          <p:cNvSpPr>
            <a:spLocks noGrp="1"/>
          </p:cNvSpPr>
          <p:nvPr>
            <p:ph type="subTitle" idx="1"/>
          </p:nvPr>
        </p:nvSpPr>
        <p:spPr>
          <a:xfrm>
            <a:off x="1073150" y="2315548"/>
            <a:ext cx="1517650" cy="2469176"/>
          </a:xfrm>
        </p:spPr>
        <p:txBody>
          <a:bodyPr/>
          <a:lstStyle/>
          <a:p>
            <a:r>
              <a:rPr lang="en-GB" dirty="0"/>
              <a:t>SMEs are more prone</a:t>
            </a:r>
            <a:br>
              <a:rPr lang="en-GB" dirty="0"/>
            </a:br>
            <a:r>
              <a:rPr lang="en-GB" dirty="0"/>
              <a:t>to external threats than larger enterprises. This</a:t>
            </a:r>
            <a:br>
              <a:rPr lang="en-GB" dirty="0"/>
            </a:br>
            <a:r>
              <a:rPr lang="en-GB" dirty="0"/>
              <a:t>is because hackers have become much better</a:t>
            </a:r>
            <a:br>
              <a:rPr lang="en-GB" dirty="0"/>
            </a:br>
            <a:r>
              <a:rPr lang="en-GB" dirty="0"/>
              <a:t>at targeting smaller companies en masse,</a:t>
            </a:r>
          </a:p>
          <a:p>
            <a:r>
              <a:rPr lang="en-GB" dirty="0"/>
              <a:t>and SMEs typically</a:t>
            </a:r>
          </a:p>
          <a:p>
            <a:r>
              <a:rPr lang="en-GB" dirty="0"/>
              <a:t>have less sophisticated security defense systems.</a:t>
            </a:r>
          </a:p>
        </p:txBody>
      </p:sp>
      <p:sp>
        <p:nvSpPr>
          <p:cNvPr id="3" name="Footer Placeholder 2">
            <a:extLst>
              <a:ext uri="{FF2B5EF4-FFF2-40B4-BE49-F238E27FC236}">
                <a16:creationId xmlns:a16="http://schemas.microsoft.com/office/drawing/2014/main" id="{F5EABC2F-08AA-5540-915B-0CF9227DB8FA}"/>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Slide Number Placeholder 3">
            <a:extLst>
              <a:ext uri="{FF2B5EF4-FFF2-40B4-BE49-F238E27FC236}">
                <a16:creationId xmlns:a16="http://schemas.microsoft.com/office/drawing/2014/main" id="{7BEA2C9C-B20B-8E4A-A8AD-A64B114470AE}"/>
              </a:ext>
            </a:extLst>
          </p:cNvPr>
          <p:cNvSpPr>
            <a:spLocks noGrp="1"/>
          </p:cNvSpPr>
          <p:nvPr>
            <p:ph type="sldNum" sz="quarter" idx="12"/>
          </p:nvPr>
        </p:nvSpPr>
        <p:spPr/>
        <p:txBody>
          <a:bodyPr/>
          <a:lstStyle/>
          <a:p>
            <a:fld id="{636926B5-2499-C642-9B96-0ABDF77C3DC2}" type="slidenum">
              <a:rPr lang="en-GB" smtClean="0"/>
              <a:pPr/>
              <a:t>4</a:t>
            </a:fld>
            <a:endParaRPr lang="en-GB" dirty="0"/>
          </a:p>
        </p:txBody>
      </p:sp>
      <p:sp>
        <p:nvSpPr>
          <p:cNvPr id="7" name="Text Placeholder 6">
            <a:extLst>
              <a:ext uri="{FF2B5EF4-FFF2-40B4-BE49-F238E27FC236}">
                <a16:creationId xmlns:a16="http://schemas.microsoft.com/office/drawing/2014/main" id="{864BDCDA-0397-7B43-BC79-A84631910B42}"/>
              </a:ext>
            </a:extLst>
          </p:cNvPr>
          <p:cNvSpPr>
            <a:spLocks noGrp="1"/>
          </p:cNvSpPr>
          <p:nvPr>
            <p:ph type="body" sz="quarter" idx="15"/>
          </p:nvPr>
        </p:nvSpPr>
        <p:spPr/>
        <p:txBody>
          <a:bodyPr/>
          <a:lstStyle/>
          <a:p>
            <a:r>
              <a:rPr lang="en-GB" dirty="0"/>
              <a:t>The causes of cyber incidents reported to Chubb (all industries)</a:t>
            </a:r>
          </a:p>
          <a:p>
            <a:pPr lvl="1"/>
            <a:r>
              <a:rPr lang="en-GB" dirty="0"/>
              <a:t>Chubb Cyber claims data</a:t>
            </a:r>
          </a:p>
        </p:txBody>
      </p:sp>
      <p:sp>
        <p:nvSpPr>
          <p:cNvPr id="6" name="Text Placeholder 5">
            <a:extLst>
              <a:ext uri="{FF2B5EF4-FFF2-40B4-BE49-F238E27FC236}">
                <a16:creationId xmlns:a16="http://schemas.microsoft.com/office/drawing/2014/main" id="{4F0738FF-2ECA-D64A-A86E-C7040C08E27E}"/>
              </a:ext>
            </a:extLst>
          </p:cNvPr>
          <p:cNvSpPr>
            <a:spLocks noGrp="1"/>
          </p:cNvSpPr>
          <p:nvPr>
            <p:ph type="body" sz="quarter" idx="13"/>
          </p:nvPr>
        </p:nvSpPr>
        <p:spPr/>
        <p:txBody>
          <a:bodyPr/>
          <a:lstStyle/>
          <a:p>
            <a:r>
              <a:rPr lang="en-GB" dirty="0"/>
              <a:t>The main threats to</a:t>
            </a:r>
          </a:p>
          <a:p>
            <a:pPr lvl="1"/>
            <a:r>
              <a:rPr lang="en-GB" dirty="0"/>
              <a:t>SMEs and large corporations </a:t>
            </a:r>
          </a:p>
        </p:txBody>
      </p:sp>
      <p:graphicFrame>
        <p:nvGraphicFramePr>
          <p:cNvPr id="8" name="Chart 7">
            <a:extLst>
              <a:ext uri="{FF2B5EF4-FFF2-40B4-BE49-F238E27FC236}">
                <a16:creationId xmlns:a16="http://schemas.microsoft.com/office/drawing/2014/main" id="{67DCA29C-DCFA-4DAF-AEC3-B254E1EBB4DA}"/>
              </a:ext>
            </a:extLst>
          </p:cNvPr>
          <p:cNvGraphicFramePr/>
          <p:nvPr>
            <p:extLst>
              <p:ext uri="{D42A27DB-BD31-4B8C-83A1-F6EECF244321}">
                <p14:modId xmlns:p14="http://schemas.microsoft.com/office/powerpoint/2010/main" val="648867288"/>
              </p:ext>
            </p:extLst>
          </p:nvPr>
        </p:nvGraphicFramePr>
        <p:xfrm>
          <a:off x="3910085" y="2066072"/>
          <a:ext cx="4967784" cy="1501964"/>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a:extLst>
              <a:ext uri="{FF2B5EF4-FFF2-40B4-BE49-F238E27FC236}">
                <a16:creationId xmlns:a16="http://schemas.microsoft.com/office/drawing/2014/main" id="{B14C2B21-8136-492B-BB75-1911985C55E9}"/>
              </a:ext>
            </a:extLst>
          </p:cNvPr>
          <p:cNvSpPr/>
          <p:nvPr/>
        </p:nvSpPr>
        <p:spPr>
          <a:xfrm>
            <a:off x="2735789" y="2315548"/>
            <a:ext cx="921811" cy="8802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Chubb Publico Office" pitchFamily="2" charset="0"/>
              </a:rPr>
              <a:t>SMEs</a:t>
            </a:r>
          </a:p>
          <a:p>
            <a:pPr algn="ctr"/>
            <a:r>
              <a:rPr lang="en-US" sz="800" i="1" dirty="0">
                <a:solidFill>
                  <a:schemeClr val="tx1"/>
                </a:solidFill>
                <a:latin typeface="Chubb Publico Office" pitchFamily="2" charset="0"/>
              </a:rPr>
              <a:t>Revenue under $25M</a:t>
            </a:r>
          </a:p>
        </p:txBody>
      </p:sp>
      <p:sp>
        <p:nvSpPr>
          <p:cNvPr id="10" name="Oval 9">
            <a:extLst>
              <a:ext uri="{FF2B5EF4-FFF2-40B4-BE49-F238E27FC236}">
                <a16:creationId xmlns:a16="http://schemas.microsoft.com/office/drawing/2014/main" id="{725340A6-9E23-4E3D-99AA-944797C4EC0F}"/>
              </a:ext>
            </a:extLst>
          </p:cNvPr>
          <p:cNvSpPr/>
          <p:nvPr/>
        </p:nvSpPr>
        <p:spPr>
          <a:xfrm>
            <a:off x="2674376" y="3653028"/>
            <a:ext cx="983224" cy="8802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a:solidFill>
                  <a:schemeClr val="tx1"/>
                </a:solidFill>
                <a:latin typeface="Chubb Publico Office" pitchFamily="2" charset="0"/>
              </a:rPr>
              <a:t>Larger Corporations </a:t>
            </a:r>
          </a:p>
          <a:p>
            <a:pPr algn="ctr"/>
            <a:r>
              <a:rPr lang="en-US" sz="800" i="1" dirty="0">
                <a:solidFill>
                  <a:schemeClr val="tx1"/>
                </a:solidFill>
                <a:latin typeface="Chubb Publico Office" pitchFamily="2" charset="0"/>
              </a:rPr>
              <a:t>Revenue $501M to $1B</a:t>
            </a:r>
          </a:p>
        </p:txBody>
      </p:sp>
      <p:sp>
        <p:nvSpPr>
          <p:cNvPr id="11" name="TextBox 10">
            <a:extLst>
              <a:ext uri="{FF2B5EF4-FFF2-40B4-BE49-F238E27FC236}">
                <a16:creationId xmlns:a16="http://schemas.microsoft.com/office/drawing/2014/main" id="{50F120C9-59DC-4818-A9B3-7C85DF2093A8}"/>
              </a:ext>
            </a:extLst>
          </p:cNvPr>
          <p:cNvSpPr txBox="1"/>
          <p:nvPr/>
        </p:nvSpPr>
        <p:spPr>
          <a:xfrm rot="16200000">
            <a:off x="3280582" y="3931381"/>
            <a:ext cx="1259006" cy="215444"/>
          </a:xfrm>
          <a:prstGeom prst="rect">
            <a:avLst/>
          </a:prstGeom>
          <a:noFill/>
        </p:spPr>
        <p:txBody>
          <a:bodyPr wrap="square" rtlCol="0">
            <a:spAutoFit/>
          </a:bodyPr>
          <a:lstStyle/>
          <a:p>
            <a:pPr algn="l"/>
            <a:r>
              <a:rPr lang="en-US" sz="800" dirty="0">
                <a:solidFill>
                  <a:schemeClr val="bg1"/>
                </a:solidFill>
                <a:latin typeface="Chubb Publico Office" pitchFamily="2" charset="0"/>
              </a:rPr>
              <a:t>Percentage of claims</a:t>
            </a:r>
          </a:p>
        </p:txBody>
      </p:sp>
      <p:sp>
        <p:nvSpPr>
          <p:cNvPr id="12" name="TextBox 11">
            <a:extLst>
              <a:ext uri="{FF2B5EF4-FFF2-40B4-BE49-F238E27FC236}">
                <a16:creationId xmlns:a16="http://schemas.microsoft.com/office/drawing/2014/main" id="{17E9E2B3-FBAB-454E-8D4F-2A6C9059EB41}"/>
              </a:ext>
            </a:extLst>
          </p:cNvPr>
          <p:cNvSpPr txBox="1"/>
          <p:nvPr/>
        </p:nvSpPr>
        <p:spPr>
          <a:xfrm rot="16200000">
            <a:off x="3246637" y="2587854"/>
            <a:ext cx="1259006" cy="215444"/>
          </a:xfrm>
          <a:prstGeom prst="rect">
            <a:avLst/>
          </a:prstGeom>
          <a:noFill/>
        </p:spPr>
        <p:txBody>
          <a:bodyPr wrap="square" rtlCol="0">
            <a:spAutoFit/>
          </a:bodyPr>
          <a:lstStyle/>
          <a:p>
            <a:pPr algn="l"/>
            <a:r>
              <a:rPr lang="en-US" sz="800" dirty="0">
                <a:solidFill>
                  <a:schemeClr val="bg1"/>
                </a:solidFill>
                <a:latin typeface="Chubb Publico Office" pitchFamily="2" charset="0"/>
              </a:rPr>
              <a:t>Percentage of claims</a:t>
            </a:r>
          </a:p>
        </p:txBody>
      </p:sp>
      <p:graphicFrame>
        <p:nvGraphicFramePr>
          <p:cNvPr id="13" name="Chart 12">
            <a:extLst>
              <a:ext uri="{FF2B5EF4-FFF2-40B4-BE49-F238E27FC236}">
                <a16:creationId xmlns:a16="http://schemas.microsoft.com/office/drawing/2014/main" id="{F7D95B7E-9D28-404F-9E74-726A1B7A1E2A}"/>
              </a:ext>
            </a:extLst>
          </p:cNvPr>
          <p:cNvGraphicFramePr/>
          <p:nvPr>
            <p:extLst>
              <p:ext uri="{D42A27DB-BD31-4B8C-83A1-F6EECF244321}">
                <p14:modId xmlns:p14="http://schemas.microsoft.com/office/powerpoint/2010/main" val="3005824944"/>
              </p:ext>
            </p:extLst>
          </p:nvPr>
        </p:nvGraphicFramePr>
        <p:xfrm>
          <a:off x="3983862" y="3407751"/>
          <a:ext cx="4967784" cy="15019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5">
            <a:extLst>
              <a:ext uri="{FF2B5EF4-FFF2-40B4-BE49-F238E27FC236}">
                <a16:creationId xmlns:a16="http://schemas.microsoft.com/office/drawing/2014/main" id="{D8AADFD3-7E33-496F-B3DE-525230C2C2AE}"/>
              </a:ext>
            </a:extLst>
          </p:cNvPr>
          <p:cNvGraphicFramePr>
            <a:graphicFrameLocks noGrp="1"/>
          </p:cNvGraphicFramePr>
          <p:nvPr>
            <p:extLst>
              <p:ext uri="{D42A27DB-BD31-4B8C-83A1-F6EECF244321}">
                <p14:modId xmlns:p14="http://schemas.microsoft.com/office/powerpoint/2010/main" val="3587584966"/>
              </p:ext>
            </p:extLst>
          </p:nvPr>
        </p:nvGraphicFramePr>
        <p:xfrm>
          <a:off x="6983580" y="448369"/>
          <a:ext cx="2018066" cy="1483360"/>
        </p:xfrm>
        <a:graphic>
          <a:graphicData uri="http://schemas.openxmlformats.org/drawingml/2006/table">
            <a:tbl>
              <a:tblPr firstRow="1" bandRow="1">
                <a:tableStyleId>{5C22544A-7EE6-4342-B048-85BDC9FD1C3A}</a:tableStyleId>
              </a:tblPr>
              <a:tblGrid>
                <a:gridCol w="440802">
                  <a:extLst>
                    <a:ext uri="{9D8B030D-6E8A-4147-A177-3AD203B41FA5}">
                      <a16:colId xmlns:a16="http://schemas.microsoft.com/office/drawing/2014/main" val="4238925011"/>
                    </a:ext>
                  </a:extLst>
                </a:gridCol>
                <a:gridCol w="383874">
                  <a:extLst>
                    <a:ext uri="{9D8B030D-6E8A-4147-A177-3AD203B41FA5}">
                      <a16:colId xmlns:a16="http://schemas.microsoft.com/office/drawing/2014/main" val="3451232049"/>
                    </a:ext>
                  </a:extLst>
                </a:gridCol>
                <a:gridCol w="1193390">
                  <a:extLst>
                    <a:ext uri="{9D8B030D-6E8A-4147-A177-3AD203B41FA5}">
                      <a16:colId xmlns:a16="http://schemas.microsoft.com/office/drawing/2014/main" val="147669836"/>
                    </a:ext>
                  </a:extLst>
                </a:gridCol>
              </a:tblGrid>
              <a:tr h="370840">
                <a:tc>
                  <a:txBody>
                    <a:bodyPr/>
                    <a:lstStyle/>
                    <a:p>
                      <a:r>
                        <a:rPr lang="en-US" sz="900" dirty="0">
                          <a:latin typeface="Chubb Publico Office" pitchFamily="2" charset="0"/>
                        </a:rPr>
                        <a:t>Key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10000"/>
                      </a:schemeClr>
                    </a:solidFill>
                  </a:tcPr>
                </a:tc>
                <a:tc>
                  <a:txBody>
                    <a:bodyPr/>
                    <a:lstStyle/>
                    <a:p>
                      <a:endParaRPr lang="en-US" dirty="0">
                        <a:latin typeface="Chubb Publico Office" pitchFamily="2" charset="0"/>
                      </a:endParaRPr>
                    </a:p>
                  </a:txBody>
                  <a:tcPr>
                    <a:lnL w="12700" cmpd="sng">
                      <a:noFill/>
                    </a:lnL>
                    <a:lnR w="12700" cap="flat" cmpd="sng" algn="ctr">
                      <a:noFill/>
                      <a:prstDash val="dash"/>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tc>
                  <a:txBody>
                    <a:bodyPr/>
                    <a:lstStyle/>
                    <a:p>
                      <a:r>
                        <a:rPr lang="en-US" sz="900" dirty="0">
                          <a:solidFill>
                            <a:schemeClr val="bg1"/>
                          </a:solidFill>
                          <a:latin typeface="Chubb Publico Office" pitchFamily="2" charset="0"/>
                        </a:rPr>
                        <a:t>External Incident</a:t>
                      </a:r>
                    </a:p>
                    <a:p>
                      <a:r>
                        <a:rPr lang="en-US" sz="900" dirty="0">
                          <a:solidFill>
                            <a:schemeClr val="bg1"/>
                          </a:solidFill>
                          <a:latin typeface="Chubb Publico Office" pitchFamily="2" charset="0"/>
                        </a:rPr>
                        <a:t>(e.g. hackers)</a:t>
                      </a:r>
                    </a:p>
                  </a:txBody>
                  <a:tcPr>
                    <a:lnL w="12700" cap="flat" cmpd="sng" algn="ctr">
                      <a:noFill/>
                      <a:prstDash val="dash"/>
                      <a:round/>
                      <a:headEnd type="none" w="med" len="med"/>
                      <a:tailEnd type="none" w="med" len="med"/>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extLst>
                  <a:ext uri="{0D108BD9-81ED-4DB2-BD59-A6C34878D82A}">
                    <a16:rowId xmlns:a16="http://schemas.microsoft.com/office/drawing/2014/main" val="1999264349"/>
                  </a:ext>
                </a:extLst>
              </a:tr>
              <a:tr h="370840">
                <a:tc>
                  <a:txBody>
                    <a:bodyPr/>
                    <a:lstStyle/>
                    <a:p>
                      <a:endParaRPr lang="en-US" dirty="0">
                        <a:latin typeface="Chubb Publico Office"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10000"/>
                      </a:schemeClr>
                    </a:solidFill>
                  </a:tcPr>
                </a:tc>
                <a:tc>
                  <a:txBody>
                    <a:bodyPr/>
                    <a:lstStyle/>
                    <a:p>
                      <a:endParaRPr lang="en-US" dirty="0">
                        <a:latin typeface="Chubb Publico Office" pitchFamily="2" charset="0"/>
                      </a:endParaRPr>
                    </a:p>
                  </a:txBody>
                  <a:tcPr>
                    <a:lnL w="12700" cmpd="sng">
                      <a:noFill/>
                    </a:lnL>
                    <a:lnR w="12700" cap="flat" cmpd="sng" algn="ctr">
                      <a:no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tc>
                  <a:txBody>
                    <a:bodyPr/>
                    <a:lstStyle/>
                    <a:p>
                      <a:r>
                        <a:rPr lang="en-US" sz="900" dirty="0">
                          <a:solidFill>
                            <a:schemeClr val="bg1"/>
                          </a:solidFill>
                          <a:latin typeface="Chubb Publico Office" pitchFamily="2" charset="0"/>
                        </a:rPr>
                        <a:t>Internal Incident</a:t>
                      </a:r>
                    </a:p>
                    <a:p>
                      <a:r>
                        <a:rPr lang="en-US" sz="900" dirty="0">
                          <a:solidFill>
                            <a:schemeClr val="bg1"/>
                          </a:solidFill>
                          <a:latin typeface="Chubb Publico Office" pitchFamily="2" charset="0"/>
                        </a:rPr>
                        <a:t>(e.g. employees)</a:t>
                      </a:r>
                    </a:p>
                  </a:txBody>
                  <a:tcPr>
                    <a:lnL w="12700" cap="flat" cmpd="sng" algn="ctr">
                      <a:noFill/>
                      <a:prstDash val="dash"/>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extLst>
                  <a:ext uri="{0D108BD9-81ED-4DB2-BD59-A6C34878D82A}">
                    <a16:rowId xmlns:a16="http://schemas.microsoft.com/office/drawing/2014/main" val="140993581"/>
                  </a:ext>
                </a:extLst>
              </a:tr>
              <a:tr h="370840">
                <a:tc>
                  <a:txBody>
                    <a:bodyPr/>
                    <a:lstStyle/>
                    <a:p>
                      <a:endParaRPr lang="en-US" dirty="0">
                        <a:latin typeface="Chubb Publico Office"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10000"/>
                      </a:schemeClr>
                    </a:solidFill>
                  </a:tcPr>
                </a:tc>
                <a:tc>
                  <a:txBody>
                    <a:bodyPr/>
                    <a:lstStyle/>
                    <a:p>
                      <a:endParaRPr lang="en-US" dirty="0">
                        <a:latin typeface="Chubb Publico Office" pitchFamily="2" charset="0"/>
                      </a:endParaRPr>
                    </a:p>
                  </a:txBody>
                  <a:tcPr>
                    <a:lnL w="12700" cmpd="sng">
                      <a:noFill/>
                    </a:lnL>
                    <a:lnR w="12700" cap="flat" cmpd="sng" algn="ctr">
                      <a:no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tc>
                  <a:txBody>
                    <a:bodyPr/>
                    <a:lstStyle/>
                    <a:p>
                      <a:r>
                        <a:rPr lang="en-US" sz="900" dirty="0">
                          <a:solidFill>
                            <a:schemeClr val="bg1"/>
                          </a:solidFill>
                          <a:latin typeface="Chubb Publico Office" pitchFamily="2" charset="0"/>
                        </a:rPr>
                        <a:t>Partner</a:t>
                      </a:r>
                    </a:p>
                    <a:p>
                      <a:r>
                        <a:rPr lang="en-US" sz="900" dirty="0">
                          <a:solidFill>
                            <a:schemeClr val="bg1"/>
                          </a:solidFill>
                          <a:latin typeface="Chubb Publico Office" pitchFamily="2" charset="0"/>
                        </a:rPr>
                        <a:t>(e.g. vendors)</a:t>
                      </a:r>
                    </a:p>
                  </a:txBody>
                  <a:tcPr>
                    <a:lnL w="12700" cap="flat" cmpd="sng" algn="ctr">
                      <a:noFill/>
                      <a:prstDash val="dash"/>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10000"/>
                      </a:schemeClr>
                    </a:solidFill>
                  </a:tcPr>
                </a:tc>
                <a:extLst>
                  <a:ext uri="{0D108BD9-81ED-4DB2-BD59-A6C34878D82A}">
                    <a16:rowId xmlns:a16="http://schemas.microsoft.com/office/drawing/2014/main" val="1255775406"/>
                  </a:ext>
                </a:extLst>
              </a:tr>
              <a:tr h="370840">
                <a:tc>
                  <a:txBody>
                    <a:bodyPr/>
                    <a:lstStyle/>
                    <a:p>
                      <a:endParaRPr lang="en-US" dirty="0">
                        <a:latin typeface="Chubb Publico Office"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10000"/>
                      </a:schemeClr>
                    </a:solidFill>
                  </a:tcPr>
                </a:tc>
                <a:tc>
                  <a:txBody>
                    <a:bodyPr/>
                    <a:lstStyle/>
                    <a:p>
                      <a:endParaRPr lang="en-US" dirty="0">
                        <a:latin typeface="Chubb Publico Office" pitchFamily="2" charset="0"/>
                      </a:endParaRPr>
                    </a:p>
                  </a:txBody>
                  <a:tcPr>
                    <a:lnL w="12700" cmpd="sng">
                      <a:noFill/>
                    </a:lnL>
                    <a:lnR w="12700" cap="flat" cmpd="sng" algn="ctr">
                      <a:noFill/>
                      <a:prstDash val="dash"/>
                      <a:round/>
                      <a:headEnd type="none" w="med" len="med"/>
                      <a:tailEnd type="none" w="med" len="med"/>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accent5">
                        <a:lumMod val="10000"/>
                      </a:schemeClr>
                    </a:solidFill>
                  </a:tcPr>
                </a:tc>
                <a:tc>
                  <a:txBody>
                    <a:bodyPr/>
                    <a:lstStyle/>
                    <a:p>
                      <a:endParaRPr lang="en-US" sz="900" dirty="0">
                        <a:solidFill>
                          <a:schemeClr val="bg1"/>
                        </a:solidFill>
                        <a:latin typeface="Chubb Publico Office" pitchFamily="2" charset="0"/>
                      </a:endParaRPr>
                    </a:p>
                  </a:txBody>
                  <a:tcPr>
                    <a:lnL w="12700" cap="flat" cmpd="sng" algn="ctr">
                      <a:noFill/>
                      <a:prstDash val="dash"/>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accent5">
                        <a:lumMod val="10000"/>
                      </a:schemeClr>
                    </a:solidFill>
                  </a:tcPr>
                </a:tc>
                <a:extLst>
                  <a:ext uri="{0D108BD9-81ED-4DB2-BD59-A6C34878D82A}">
                    <a16:rowId xmlns:a16="http://schemas.microsoft.com/office/drawing/2014/main" val="3687522580"/>
                  </a:ext>
                </a:extLst>
              </a:tr>
            </a:tbl>
          </a:graphicData>
        </a:graphic>
      </p:graphicFrame>
      <p:sp>
        <p:nvSpPr>
          <p:cNvPr id="15" name="Rectangle 14">
            <a:extLst>
              <a:ext uri="{FF2B5EF4-FFF2-40B4-BE49-F238E27FC236}">
                <a16:creationId xmlns:a16="http://schemas.microsoft.com/office/drawing/2014/main" id="{33E847D3-2BE7-447D-8781-5672B8B6B0EB}"/>
              </a:ext>
            </a:extLst>
          </p:cNvPr>
          <p:cNvSpPr/>
          <p:nvPr/>
        </p:nvSpPr>
        <p:spPr>
          <a:xfrm>
            <a:off x="7448129" y="493227"/>
            <a:ext cx="235424" cy="231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921E59C-E167-474E-86F4-041C5C3454DA}"/>
              </a:ext>
            </a:extLst>
          </p:cNvPr>
          <p:cNvSpPr/>
          <p:nvPr/>
        </p:nvSpPr>
        <p:spPr>
          <a:xfrm>
            <a:off x="7454679" y="886629"/>
            <a:ext cx="235424" cy="231168"/>
          </a:xfrm>
          <a:prstGeom prst="rect">
            <a:avLst/>
          </a:prstGeom>
          <a:solidFill>
            <a:srgbClr val="7A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D1889B6-1B09-4623-AFC4-240DE03B3F5A}"/>
              </a:ext>
            </a:extLst>
          </p:cNvPr>
          <p:cNvSpPr/>
          <p:nvPr/>
        </p:nvSpPr>
        <p:spPr>
          <a:xfrm>
            <a:off x="7454679" y="1269571"/>
            <a:ext cx="235424" cy="231168"/>
          </a:xfrm>
          <a:prstGeom prst="rect">
            <a:avLst/>
          </a:prstGeom>
          <a:solidFill>
            <a:srgbClr val="150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43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0B261A2-663B-4E47-BD33-C3C2906F181A}"/>
              </a:ext>
            </a:extLst>
          </p:cNvPr>
          <p:cNvSpPr>
            <a:spLocks noGrp="1"/>
          </p:cNvSpPr>
          <p:nvPr>
            <p:ph type="subTitle" idx="1"/>
          </p:nvPr>
        </p:nvSpPr>
        <p:spPr/>
        <p:txBody>
          <a:bodyPr/>
          <a:lstStyle/>
          <a:p>
            <a:r>
              <a:rPr lang="en-GB" dirty="0"/>
              <a:t>Cyber and privacy is a growing problem for all organizations, and one that demands an appropriate, enterprise-level solution. That’s where </a:t>
            </a:r>
            <a:r>
              <a:rPr lang="en-GB" dirty="0">
                <a:latin typeface="Chubb Publico Medium" panose="02040502060504060203" pitchFamily="18" charset="77"/>
              </a:rPr>
              <a:t>Chubb’s Cyber Enterprise Risk Management </a:t>
            </a:r>
            <a:r>
              <a:rPr lang="en-GB" dirty="0"/>
              <a:t>(ERM) policy comes in, providing all size companies with a similar solution to those used by some of the world’s largest companies, protecting them from the often devastating fallout of falling victim to cyber crime. </a:t>
            </a:r>
          </a:p>
        </p:txBody>
      </p:sp>
      <p:sp>
        <p:nvSpPr>
          <p:cNvPr id="3" name="Footer Placeholder 2">
            <a:extLst>
              <a:ext uri="{FF2B5EF4-FFF2-40B4-BE49-F238E27FC236}">
                <a16:creationId xmlns:a16="http://schemas.microsoft.com/office/drawing/2014/main" id="{A3EA3E92-D2FD-3749-9CE4-23BD14A1ED32}"/>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Slide Number Placeholder 3">
            <a:extLst>
              <a:ext uri="{FF2B5EF4-FFF2-40B4-BE49-F238E27FC236}">
                <a16:creationId xmlns:a16="http://schemas.microsoft.com/office/drawing/2014/main" id="{04B887EF-8A2B-F347-8057-62FD72E13716}"/>
              </a:ext>
            </a:extLst>
          </p:cNvPr>
          <p:cNvSpPr>
            <a:spLocks noGrp="1"/>
          </p:cNvSpPr>
          <p:nvPr>
            <p:ph type="sldNum" sz="quarter" idx="12"/>
          </p:nvPr>
        </p:nvSpPr>
        <p:spPr/>
        <p:txBody>
          <a:bodyPr/>
          <a:lstStyle/>
          <a:p>
            <a:fld id="{636926B5-2499-C642-9B96-0ABDF77C3DC2}" type="slidenum">
              <a:rPr lang="en-GB" smtClean="0"/>
              <a:t>5</a:t>
            </a:fld>
            <a:endParaRPr lang="en-GB" dirty="0"/>
          </a:p>
        </p:txBody>
      </p:sp>
      <p:sp>
        <p:nvSpPr>
          <p:cNvPr id="6" name="Text Placeholder 5">
            <a:extLst>
              <a:ext uri="{FF2B5EF4-FFF2-40B4-BE49-F238E27FC236}">
                <a16:creationId xmlns:a16="http://schemas.microsoft.com/office/drawing/2014/main" id="{C02A282F-497A-1348-B573-221331A6BEE2}"/>
              </a:ext>
            </a:extLst>
          </p:cNvPr>
          <p:cNvSpPr>
            <a:spLocks noGrp="1"/>
          </p:cNvSpPr>
          <p:nvPr>
            <p:ph type="body" sz="quarter" idx="13"/>
          </p:nvPr>
        </p:nvSpPr>
        <p:spPr/>
        <p:txBody>
          <a:bodyPr/>
          <a:lstStyle/>
          <a:p>
            <a:r>
              <a:rPr lang="en-GB" dirty="0"/>
              <a:t>Chubb Commercial</a:t>
            </a:r>
          </a:p>
          <a:p>
            <a:pPr lvl="1"/>
            <a:r>
              <a:rPr lang="en-GB" dirty="0"/>
              <a:t>Cyber ERM Policy</a:t>
            </a:r>
          </a:p>
        </p:txBody>
      </p:sp>
      <p:pic>
        <p:nvPicPr>
          <p:cNvPr id="7" name="Picture 6">
            <a:hlinkClick r:id="rId3"/>
            <a:extLst>
              <a:ext uri="{FF2B5EF4-FFF2-40B4-BE49-F238E27FC236}">
                <a16:creationId xmlns:a16="http://schemas.microsoft.com/office/drawing/2014/main" id="{F55B9507-D35F-F84D-9171-C97C0C27F0EB}"/>
              </a:ext>
            </a:extLst>
          </p:cNvPr>
          <p:cNvPicPr>
            <a:picLocks noChangeAspect="1"/>
          </p:cNvPicPr>
          <p:nvPr/>
        </p:nvPicPr>
        <p:blipFill>
          <a:blip r:embed="rId4"/>
          <a:stretch>
            <a:fillRect/>
          </a:stretch>
        </p:blipFill>
        <p:spPr>
          <a:xfrm>
            <a:off x="6414642" y="4298320"/>
            <a:ext cx="2370583" cy="486405"/>
          </a:xfrm>
          <a:prstGeom prst="rect">
            <a:avLst/>
          </a:prstGeom>
        </p:spPr>
      </p:pic>
      <p:sp>
        <p:nvSpPr>
          <p:cNvPr id="9" name="Text Placeholder 4">
            <a:extLst>
              <a:ext uri="{FF2B5EF4-FFF2-40B4-BE49-F238E27FC236}">
                <a16:creationId xmlns:a16="http://schemas.microsoft.com/office/drawing/2014/main" id="{9EA32715-2D0B-9149-8B15-AACCA8AB8F1D}"/>
              </a:ext>
            </a:extLst>
          </p:cNvPr>
          <p:cNvSpPr txBox="1">
            <a:spLocks/>
          </p:cNvSpPr>
          <p:nvPr/>
        </p:nvSpPr>
        <p:spPr>
          <a:xfrm>
            <a:off x="6536477" y="4439823"/>
            <a:ext cx="1702389" cy="177997"/>
          </a:xfrm>
          <a:prstGeom prst="rect">
            <a:avLst/>
          </a:prstGeom>
        </p:spPr>
        <p:txBody>
          <a:bodyPr vert="horz" wrap="none" lIns="0" tIns="0" rIns="0" bIns="0" rtlCol="0">
            <a:spAutoFit/>
          </a:bodyPr>
          <a:lstStyle>
            <a:lvl1pPr marL="0" indent="0" algn="l" defTabSz="685800" rtl="0" eaLnBrk="1" latinLnBrk="0" hangingPunct="1">
              <a:lnSpc>
                <a:spcPts val="1450"/>
              </a:lnSpc>
              <a:spcBef>
                <a:spcPts val="0"/>
              </a:spcBef>
              <a:buFontTx/>
              <a:buNone/>
              <a:defRPr sz="1100" b="0" i="0" kern="1200">
                <a:solidFill>
                  <a:schemeClr val="bg1"/>
                </a:solidFill>
                <a:latin typeface="Chubb Publico Medium" panose="02040502060504060203" pitchFamily="18" charset="77"/>
                <a:ea typeface="+mn-ea"/>
                <a:cs typeface="+mn-cs"/>
              </a:defRPr>
            </a:lvl1pPr>
            <a:lvl2pPr marL="0" indent="0" algn="l" defTabSz="685800" rtl="0" eaLnBrk="1" latinLnBrk="0" hangingPunct="1">
              <a:lnSpc>
                <a:spcPts val="3300"/>
              </a:lnSpc>
              <a:spcBef>
                <a:spcPts val="0"/>
              </a:spcBef>
              <a:buFontTx/>
              <a:buNone/>
              <a:defRPr sz="3000" b="0" i="0" kern="1200">
                <a:solidFill>
                  <a:schemeClr val="accent2"/>
                </a:solidFill>
                <a:latin typeface="Chubb Publico Light" panose="02040302060504060203" pitchFamily="18" charset="77"/>
                <a:ea typeface="+mn-ea"/>
                <a:cs typeface="+mn-cs"/>
              </a:defRPr>
            </a:lvl2pPr>
            <a:lvl3pPr marL="0" indent="0" algn="l" defTabSz="685800" rtl="0" eaLnBrk="1" latinLnBrk="0" hangingPunct="1">
              <a:lnSpc>
                <a:spcPct val="100000"/>
              </a:lnSpc>
              <a:spcBef>
                <a:spcPts val="900"/>
              </a:spcBef>
              <a:buFontTx/>
              <a:buNone/>
              <a:defRPr sz="1100" b="0" i="0" kern="1200">
                <a:solidFill>
                  <a:schemeClr val="tx1"/>
                </a:solidFill>
                <a:latin typeface="Chubb Publico Light" panose="02040302060504060203" pitchFamily="18" charset="77"/>
                <a:ea typeface="+mn-ea"/>
                <a:cs typeface="+mn-cs"/>
              </a:defRPr>
            </a:lvl3pPr>
            <a:lvl4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4pPr>
            <a:lvl5pPr marL="0" indent="0" algn="l" defTabSz="685800" rtl="0" eaLnBrk="1" latinLnBrk="0" hangingPunct="1">
              <a:lnSpc>
                <a:spcPts val="1050"/>
              </a:lnSpc>
              <a:spcBef>
                <a:spcPts val="0"/>
              </a:spcBef>
              <a:buFontTx/>
              <a:buNone/>
              <a:defRPr sz="850" b="0" i="0" kern="1200">
                <a:solidFill>
                  <a:schemeClr val="tx1"/>
                </a:solidFill>
                <a:latin typeface="Chubb Publico Light" panose="02040302060504060203" pitchFamily="18"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Play policy overview video</a:t>
            </a:r>
          </a:p>
        </p:txBody>
      </p:sp>
    </p:spTree>
    <p:extLst>
      <p:ext uri="{BB962C8B-B14F-4D97-AF65-F5344CB8AC3E}">
        <p14:creationId xmlns:p14="http://schemas.microsoft.com/office/powerpoint/2010/main" val="9952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3E598E-B4C1-1846-AC1A-3FE07E7C6601}"/>
              </a:ext>
            </a:extLst>
          </p:cNvPr>
          <p:cNvSpPr>
            <a:spLocks noGrp="1"/>
          </p:cNvSpPr>
          <p:nvPr>
            <p:ph type="ftr" sz="quarter" idx="11"/>
          </p:nvPr>
        </p:nvSpPr>
        <p:spPr/>
        <p:txBody>
          <a:bodyPr/>
          <a:lstStyle/>
          <a:p>
            <a:r>
              <a:rPr lang="en-US" dirty="0"/>
              <a:t>Chubb confidential information October 2022</a:t>
            </a:r>
            <a:endParaRPr lang="en-GB" dirty="0"/>
          </a:p>
        </p:txBody>
      </p:sp>
      <p:sp>
        <p:nvSpPr>
          <p:cNvPr id="3" name="Slide Number Placeholder 2">
            <a:extLst>
              <a:ext uri="{FF2B5EF4-FFF2-40B4-BE49-F238E27FC236}">
                <a16:creationId xmlns:a16="http://schemas.microsoft.com/office/drawing/2014/main" id="{3D3A9D79-E983-3649-BE60-15374C557D08}"/>
              </a:ext>
            </a:extLst>
          </p:cNvPr>
          <p:cNvSpPr>
            <a:spLocks noGrp="1"/>
          </p:cNvSpPr>
          <p:nvPr>
            <p:ph type="sldNum" sz="quarter" idx="12"/>
          </p:nvPr>
        </p:nvSpPr>
        <p:spPr/>
        <p:txBody>
          <a:bodyPr/>
          <a:lstStyle/>
          <a:p>
            <a:fld id="{636926B5-2499-C642-9B96-0ABDF77C3DC2}" type="slidenum">
              <a:rPr lang="en-GB" smtClean="0"/>
              <a:t>6</a:t>
            </a:fld>
            <a:endParaRPr lang="en-GB" dirty="0"/>
          </a:p>
        </p:txBody>
      </p:sp>
      <p:sp>
        <p:nvSpPr>
          <p:cNvPr id="4" name="Text Placeholder 3">
            <a:extLst>
              <a:ext uri="{FF2B5EF4-FFF2-40B4-BE49-F238E27FC236}">
                <a16:creationId xmlns:a16="http://schemas.microsoft.com/office/drawing/2014/main" id="{3C8AD9AE-B1AE-9743-9667-ABA2061E02FE}"/>
              </a:ext>
            </a:extLst>
          </p:cNvPr>
          <p:cNvSpPr>
            <a:spLocks noGrp="1"/>
          </p:cNvSpPr>
          <p:nvPr>
            <p:ph type="body" sz="quarter" idx="13"/>
          </p:nvPr>
        </p:nvSpPr>
        <p:spPr/>
        <p:txBody>
          <a:bodyPr/>
          <a:lstStyle/>
          <a:p>
            <a:r>
              <a:rPr lang="en-GB" dirty="0"/>
              <a:t>What’s included in a</a:t>
            </a:r>
          </a:p>
          <a:p>
            <a:pPr lvl="1"/>
            <a:r>
              <a:rPr lang="en-GB" dirty="0"/>
              <a:t>Cyber ERM policy?</a:t>
            </a:r>
          </a:p>
        </p:txBody>
      </p:sp>
      <p:sp>
        <p:nvSpPr>
          <p:cNvPr id="5" name="Text Placeholder 4">
            <a:extLst>
              <a:ext uri="{FF2B5EF4-FFF2-40B4-BE49-F238E27FC236}">
                <a16:creationId xmlns:a16="http://schemas.microsoft.com/office/drawing/2014/main" id="{841463B6-C0C5-2A40-BA3F-2276D6E37214}"/>
              </a:ext>
            </a:extLst>
          </p:cNvPr>
          <p:cNvSpPr>
            <a:spLocks noGrp="1"/>
          </p:cNvSpPr>
          <p:nvPr>
            <p:ph type="body" sz="quarter" idx="16"/>
          </p:nvPr>
        </p:nvSpPr>
        <p:spPr/>
        <p:txBody>
          <a:bodyPr/>
          <a:lstStyle/>
          <a:p>
            <a:r>
              <a:rPr lang="en-GB" dirty="0"/>
              <a:t>1</a:t>
            </a:r>
          </a:p>
        </p:txBody>
      </p:sp>
      <p:sp>
        <p:nvSpPr>
          <p:cNvPr id="6" name="Text Placeholder 5">
            <a:extLst>
              <a:ext uri="{FF2B5EF4-FFF2-40B4-BE49-F238E27FC236}">
                <a16:creationId xmlns:a16="http://schemas.microsoft.com/office/drawing/2014/main" id="{12225434-6508-F547-98EB-1A04ADC33BA7}"/>
              </a:ext>
            </a:extLst>
          </p:cNvPr>
          <p:cNvSpPr>
            <a:spLocks noGrp="1"/>
          </p:cNvSpPr>
          <p:nvPr>
            <p:ph type="body" sz="quarter" idx="19"/>
          </p:nvPr>
        </p:nvSpPr>
        <p:spPr/>
        <p:txBody>
          <a:bodyPr/>
          <a:lstStyle/>
          <a:p>
            <a:r>
              <a:rPr lang="en-GB" dirty="0">
                <a:latin typeface="Chubb Publico Medium" panose="02040502060504060203" pitchFamily="18" charset="77"/>
              </a:rPr>
              <a:t>Pre-incident </a:t>
            </a:r>
            <a:br>
              <a:rPr lang="en-GB" dirty="0">
                <a:latin typeface="Chubb Publico Medium" panose="02040502060504060203" pitchFamily="18" charset="77"/>
              </a:rPr>
            </a:br>
            <a:r>
              <a:rPr lang="en-GB" dirty="0">
                <a:latin typeface="Chubb Publico Medium" panose="02040502060504060203" pitchFamily="18" charset="77"/>
              </a:rPr>
              <a:t>services </a:t>
            </a:r>
            <a:r>
              <a:rPr lang="en-GB" dirty="0"/>
              <a:t>to </a:t>
            </a:r>
            <a:br>
              <a:rPr lang="en-GB" dirty="0"/>
            </a:br>
            <a:r>
              <a:rPr lang="en-GB" dirty="0"/>
              <a:t>mitigate risk</a:t>
            </a:r>
          </a:p>
        </p:txBody>
      </p:sp>
      <p:sp>
        <p:nvSpPr>
          <p:cNvPr id="7" name="Text Placeholder 6">
            <a:extLst>
              <a:ext uri="{FF2B5EF4-FFF2-40B4-BE49-F238E27FC236}">
                <a16:creationId xmlns:a16="http://schemas.microsoft.com/office/drawing/2014/main" id="{0416DA6D-37AD-CB46-9910-013E716E0324}"/>
              </a:ext>
            </a:extLst>
          </p:cNvPr>
          <p:cNvSpPr>
            <a:spLocks noGrp="1"/>
          </p:cNvSpPr>
          <p:nvPr>
            <p:ph type="body" sz="quarter" idx="20"/>
          </p:nvPr>
        </p:nvSpPr>
        <p:spPr/>
        <p:txBody>
          <a:bodyPr/>
          <a:lstStyle/>
          <a:p>
            <a:r>
              <a:rPr lang="en-GB" dirty="0">
                <a:latin typeface="Chubb Publico Medium" panose="02040502060504060203" pitchFamily="18" charset="77"/>
              </a:rPr>
              <a:t>Post-incident services </a:t>
            </a:r>
            <a:br>
              <a:rPr lang="en-GB" dirty="0"/>
            </a:br>
            <a:r>
              <a:rPr lang="en-GB" dirty="0"/>
              <a:t>to facilitate a quick and effective response</a:t>
            </a:r>
          </a:p>
        </p:txBody>
      </p:sp>
      <p:sp>
        <p:nvSpPr>
          <p:cNvPr id="8" name="Text Placeholder 7">
            <a:extLst>
              <a:ext uri="{FF2B5EF4-FFF2-40B4-BE49-F238E27FC236}">
                <a16:creationId xmlns:a16="http://schemas.microsoft.com/office/drawing/2014/main" id="{9110D890-F7BD-434D-8F87-03AC20E52800}"/>
              </a:ext>
            </a:extLst>
          </p:cNvPr>
          <p:cNvSpPr>
            <a:spLocks noGrp="1"/>
          </p:cNvSpPr>
          <p:nvPr>
            <p:ph type="body" sz="quarter" idx="21"/>
          </p:nvPr>
        </p:nvSpPr>
        <p:spPr/>
        <p:txBody>
          <a:bodyPr/>
          <a:lstStyle/>
          <a:p>
            <a:r>
              <a:rPr lang="en-GB" dirty="0">
                <a:latin typeface="Chubb Publico Medium" panose="02040502060504060203" pitchFamily="18" charset="77"/>
              </a:rPr>
              <a:t>Insurance responds to the incident and helps minimize the </a:t>
            </a:r>
            <a:r>
              <a:rPr lang="en-GB" dirty="0"/>
              <a:t>impact</a:t>
            </a:r>
          </a:p>
        </p:txBody>
      </p:sp>
      <p:sp>
        <p:nvSpPr>
          <p:cNvPr id="9" name="Text Placeholder 8">
            <a:extLst>
              <a:ext uri="{FF2B5EF4-FFF2-40B4-BE49-F238E27FC236}">
                <a16:creationId xmlns:a16="http://schemas.microsoft.com/office/drawing/2014/main" id="{E4E9022F-C992-714D-A08B-13E31449D80C}"/>
              </a:ext>
            </a:extLst>
          </p:cNvPr>
          <p:cNvSpPr>
            <a:spLocks noGrp="1"/>
          </p:cNvSpPr>
          <p:nvPr>
            <p:ph type="body" sz="quarter" idx="22"/>
          </p:nvPr>
        </p:nvSpPr>
        <p:spPr/>
        <p:txBody>
          <a:bodyPr/>
          <a:lstStyle/>
          <a:p>
            <a:r>
              <a:rPr lang="en-GB" dirty="0"/>
              <a:t>2</a:t>
            </a:r>
          </a:p>
        </p:txBody>
      </p:sp>
      <p:sp>
        <p:nvSpPr>
          <p:cNvPr id="10" name="Text Placeholder 9">
            <a:extLst>
              <a:ext uri="{FF2B5EF4-FFF2-40B4-BE49-F238E27FC236}">
                <a16:creationId xmlns:a16="http://schemas.microsoft.com/office/drawing/2014/main" id="{4DAB4BD5-13A3-864D-924C-88FC7B4F5D59}"/>
              </a:ext>
            </a:extLst>
          </p:cNvPr>
          <p:cNvSpPr>
            <a:spLocks noGrp="1"/>
          </p:cNvSpPr>
          <p:nvPr>
            <p:ph type="body" sz="quarter" idx="23"/>
          </p:nvPr>
        </p:nvSpPr>
        <p:spPr/>
        <p:txBody>
          <a:bodyPr/>
          <a:lstStyle/>
          <a:p>
            <a:r>
              <a:rPr lang="en-GB" dirty="0"/>
              <a:t>3</a:t>
            </a:r>
          </a:p>
        </p:txBody>
      </p:sp>
      <p:sp>
        <p:nvSpPr>
          <p:cNvPr id="11" name="Text Placeholder 10">
            <a:extLst>
              <a:ext uri="{FF2B5EF4-FFF2-40B4-BE49-F238E27FC236}">
                <a16:creationId xmlns:a16="http://schemas.microsoft.com/office/drawing/2014/main" id="{E7DEA5FD-2424-0748-8C3A-95FF80D70F58}"/>
              </a:ext>
            </a:extLst>
          </p:cNvPr>
          <p:cNvSpPr>
            <a:spLocks noGrp="1"/>
          </p:cNvSpPr>
          <p:nvPr>
            <p:ph type="body" sz="quarter" idx="24"/>
          </p:nvPr>
        </p:nvSpPr>
        <p:spPr/>
        <p:txBody>
          <a:bodyPr/>
          <a:lstStyle/>
          <a:p>
            <a:r>
              <a:rPr lang="en-GB" dirty="0"/>
              <a:t>Mitigation services</a:t>
            </a:r>
          </a:p>
          <a:p>
            <a:r>
              <a:rPr lang="en-GB" dirty="0"/>
              <a:t>we provide to policyholders</a:t>
            </a:r>
          </a:p>
        </p:txBody>
      </p:sp>
      <p:sp>
        <p:nvSpPr>
          <p:cNvPr id="12" name="Text Placeholder 11">
            <a:extLst>
              <a:ext uri="{FF2B5EF4-FFF2-40B4-BE49-F238E27FC236}">
                <a16:creationId xmlns:a16="http://schemas.microsoft.com/office/drawing/2014/main" id="{E5099D30-F1E6-9440-A36E-5A727BEA9CD0}"/>
              </a:ext>
            </a:extLst>
          </p:cNvPr>
          <p:cNvSpPr>
            <a:spLocks noGrp="1"/>
          </p:cNvSpPr>
          <p:nvPr>
            <p:ph type="body" sz="quarter" idx="25"/>
          </p:nvPr>
        </p:nvSpPr>
        <p:spPr/>
        <p:txBody>
          <a:bodyPr/>
          <a:lstStyle/>
          <a:p>
            <a:r>
              <a:rPr lang="en-GB" dirty="0"/>
              <a:t>Services we</a:t>
            </a:r>
          </a:p>
          <a:p>
            <a:r>
              <a:rPr lang="en-GB" dirty="0"/>
              <a:t>provide after </a:t>
            </a:r>
            <a:br>
              <a:rPr lang="en-GB" dirty="0"/>
            </a:br>
            <a:r>
              <a:rPr lang="en-GB" dirty="0"/>
              <a:t>a cyber incident </a:t>
            </a:r>
          </a:p>
        </p:txBody>
      </p:sp>
      <p:sp>
        <p:nvSpPr>
          <p:cNvPr id="13" name="Text Placeholder 12">
            <a:extLst>
              <a:ext uri="{FF2B5EF4-FFF2-40B4-BE49-F238E27FC236}">
                <a16:creationId xmlns:a16="http://schemas.microsoft.com/office/drawing/2014/main" id="{8979B3DE-FE21-174E-AB67-7AAE69D06086}"/>
              </a:ext>
            </a:extLst>
          </p:cNvPr>
          <p:cNvSpPr>
            <a:spLocks noGrp="1"/>
          </p:cNvSpPr>
          <p:nvPr>
            <p:ph type="body" sz="quarter" idx="26"/>
          </p:nvPr>
        </p:nvSpPr>
        <p:spPr/>
        <p:txBody>
          <a:bodyPr/>
          <a:lstStyle/>
          <a:p>
            <a:r>
              <a:rPr lang="en-GB" dirty="0"/>
              <a:t>Incident </a:t>
            </a:r>
            <a:br>
              <a:rPr lang="en-GB" dirty="0"/>
            </a:br>
            <a:r>
              <a:rPr lang="en-GB" dirty="0"/>
              <a:t>Response Fund</a:t>
            </a:r>
          </a:p>
        </p:txBody>
      </p:sp>
      <p:sp>
        <p:nvSpPr>
          <p:cNvPr id="14" name="Text Placeholder 13">
            <a:extLst>
              <a:ext uri="{FF2B5EF4-FFF2-40B4-BE49-F238E27FC236}">
                <a16:creationId xmlns:a16="http://schemas.microsoft.com/office/drawing/2014/main" id="{D952D0B0-4F22-634D-912E-7199FE5499C5}"/>
              </a:ext>
            </a:extLst>
          </p:cNvPr>
          <p:cNvSpPr>
            <a:spLocks noGrp="1"/>
          </p:cNvSpPr>
          <p:nvPr>
            <p:ph type="body" sz="quarter" idx="27"/>
          </p:nvPr>
        </p:nvSpPr>
        <p:spPr/>
        <p:txBody>
          <a:bodyPr/>
          <a:lstStyle/>
          <a:p>
            <a:r>
              <a:rPr lang="en-GB" dirty="0"/>
              <a:t>Expense </a:t>
            </a:r>
            <a:br>
              <a:rPr lang="en-GB" dirty="0"/>
            </a:br>
            <a:r>
              <a:rPr lang="en-GB" dirty="0"/>
              <a:t>&amp; Loss Reimbursement</a:t>
            </a:r>
          </a:p>
        </p:txBody>
      </p:sp>
      <p:sp>
        <p:nvSpPr>
          <p:cNvPr id="15" name="Text Placeholder 14">
            <a:extLst>
              <a:ext uri="{FF2B5EF4-FFF2-40B4-BE49-F238E27FC236}">
                <a16:creationId xmlns:a16="http://schemas.microsoft.com/office/drawing/2014/main" id="{BB5DC97F-44CA-1D45-B385-EB297CD92EF3}"/>
              </a:ext>
            </a:extLst>
          </p:cNvPr>
          <p:cNvSpPr>
            <a:spLocks noGrp="1"/>
          </p:cNvSpPr>
          <p:nvPr>
            <p:ph type="body" sz="quarter" idx="28"/>
          </p:nvPr>
        </p:nvSpPr>
        <p:spPr/>
        <p:txBody>
          <a:bodyPr/>
          <a:lstStyle/>
          <a:p>
            <a:r>
              <a:rPr lang="en-GB" dirty="0"/>
              <a:t>Defense</a:t>
            </a:r>
          </a:p>
          <a:p>
            <a:r>
              <a:rPr lang="en-GB" dirty="0"/>
              <a:t>&amp; Liability Coverage</a:t>
            </a:r>
          </a:p>
        </p:txBody>
      </p:sp>
      <p:sp>
        <p:nvSpPr>
          <p:cNvPr id="16" name="Text Placeholder 15">
            <a:extLst>
              <a:ext uri="{FF2B5EF4-FFF2-40B4-BE49-F238E27FC236}">
                <a16:creationId xmlns:a16="http://schemas.microsoft.com/office/drawing/2014/main" id="{E00C373B-8C1E-1B49-A156-A01D7B4DF98D}"/>
              </a:ext>
            </a:extLst>
          </p:cNvPr>
          <p:cNvSpPr>
            <a:spLocks noGrp="1"/>
          </p:cNvSpPr>
          <p:nvPr>
            <p:ph type="body" sz="quarter" idx="29"/>
          </p:nvPr>
        </p:nvSpPr>
        <p:spPr/>
        <p:txBody>
          <a:bodyPr/>
          <a:lstStyle/>
          <a:p>
            <a:r>
              <a:rPr lang="en-GB" dirty="0"/>
              <a:t>Cyber </a:t>
            </a:r>
            <a:br>
              <a:rPr lang="en-GB" dirty="0"/>
            </a:br>
            <a:r>
              <a:rPr lang="en-GB" dirty="0"/>
              <a:t>incident</a:t>
            </a:r>
          </a:p>
        </p:txBody>
      </p:sp>
    </p:spTree>
    <p:extLst>
      <p:ext uri="{BB962C8B-B14F-4D97-AF65-F5344CB8AC3E}">
        <p14:creationId xmlns:p14="http://schemas.microsoft.com/office/powerpoint/2010/main" val="134703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E1B5DF0-A6B8-4D87-83C8-7FF2364A4FDB}"/>
              </a:ext>
            </a:extLst>
          </p:cNvPr>
          <p:cNvSpPr>
            <a:spLocks noGrp="1"/>
          </p:cNvSpPr>
          <p:nvPr>
            <p:ph type="subTitle" idx="1"/>
          </p:nvPr>
        </p:nvSpPr>
        <p:spPr>
          <a:xfrm>
            <a:off x="4618104" y="1244814"/>
            <a:ext cx="2266789" cy="950670"/>
          </a:xfrm>
        </p:spPr>
        <p:txBody>
          <a:bodyPr/>
          <a:lstStyle/>
          <a:p>
            <a:pPr marL="171450" indent="-171450">
              <a:buFont typeface="Arial" panose="020B0604020202020204" pitchFamily="34" charset="0"/>
              <a:buChar char="•"/>
            </a:pPr>
            <a:r>
              <a:rPr lang="en-US" sz="1000" dirty="0"/>
              <a:t>Incident Response Mobile App</a:t>
            </a:r>
          </a:p>
          <a:p>
            <a:pPr marL="171450" indent="-171450">
              <a:buFont typeface="Arial" panose="020B0604020202020204" pitchFamily="34" charset="0"/>
              <a:buChar char="•"/>
            </a:pPr>
            <a:r>
              <a:rPr lang="en-US" sz="1000" dirty="0"/>
              <a:t>Online Cyber Response Plan Builder</a:t>
            </a:r>
          </a:p>
          <a:p>
            <a:pPr marL="171450" indent="-171450">
              <a:buFont typeface="Arial" panose="020B0604020202020204" pitchFamily="34" charset="0"/>
              <a:buChar char="•"/>
            </a:pPr>
            <a:r>
              <a:rPr lang="en-US" sz="1000" dirty="0"/>
              <a:t>Virtual Cyber Incident Tabletop Exercise</a:t>
            </a:r>
          </a:p>
          <a:p>
            <a:pPr marL="171450" indent="-171450">
              <a:buFont typeface="Arial" panose="020B0604020202020204" pitchFamily="34" charset="0"/>
              <a:buChar char="•"/>
            </a:pPr>
            <a:r>
              <a:rPr lang="en-US" sz="1000" dirty="0"/>
              <a:t>Response Readiness Assessment </a:t>
            </a:r>
          </a:p>
        </p:txBody>
      </p:sp>
      <p:sp>
        <p:nvSpPr>
          <p:cNvPr id="3" name="Footer Placeholder 2">
            <a:extLst>
              <a:ext uri="{FF2B5EF4-FFF2-40B4-BE49-F238E27FC236}">
                <a16:creationId xmlns:a16="http://schemas.microsoft.com/office/drawing/2014/main" id="{53907DEB-5248-42FF-8E91-707C40B552CB}"/>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Slide Number Placeholder 3">
            <a:extLst>
              <a:ext uri="{FF2B5EF4-FFF2-40B4-BE49-F238E27FC236}">
                <a16:creationId xmlns:a16="http://schemas.microsoft.com/office/drawing/2014/main" id="{2DDB3ACF-6B66-40DA-814A-32DB2917A6C9}"/>
              </a:ext>
            </a:extLst>
          </p:cNvPr>
          <p:cNvSpPr>
            <a:spLocks noGrp="1"/>
          </p:cNvSpPr>
          <p:nvPr>
            <p:ph type="sldNum" sz="quarter" idx="12"/>
          </p:nvPr>
        </p:nvSpPr>
        <p:spPr/>
        <p:txBody>
          <a:bodyPr/>
          <a:lstStyle/>
          <a:p>
            <a:fld id="{636926B5-2499-C642-9B96-0ABDF77C3DC2}" type="slidenum">
              <a:rPr lang="en-GB" smtClean="0"/>
              <a:t>7</a:t>
            </a:fld>
            <a:endParaRPr lang="en-GB" dirty="0"/>
          </a:p>
        </p:txBody>
      </p:sp>
      <p:sp>
        <p:nvSpPr>
          <p:cNvPr id="5" name="Text Placeholder 4">
            <a:extLst>
              <a:ext uri="{FF2B5EF4-FFF2-40B4-BE49-F238E27FC236}">
                <a16:creationId xmlns:a16="http://schemas.microsoft.com/office/drawing/2014/main" id="{9EC6B3D9-FE90-44A9-9B50-CBA1ADFD8E8B}"/>
              </a:ext>
            </a:extLst>
          </p:cNvPr>
          <p:cNvSpPr>
            <a:spLocks noGrp="1"/>
          </p:cNvSpPr>
          <p:nvPr>
            <p:ph type="body" sz="quarter" idx="13"/>
          </p:nvPr>
        </p:nvSpPr>
        <p:spPr>
          <a:xfrm>
            <a:off x="422621" y="968187"/>
            <a:ext cx="2929463" cy="2912249"/>
          </a:xfrm>
        </p:spPr>
        <p:txBody>
          <a:bodyPr/>
          <a:lstStyle/>
          <a:p>
            <a:r>
              <a:rPr lang="en-GB" sz="2000" dirty="0"/>
              <a:t>Chubb’s Cyber ERM Incident Response Services help mitigate the cyber risks faced by policyholders, before and after an incident</a:t>
            </a:r>
          </a:p>
          <a:p>
            <a:endParaRPr lang="en-GB" sz="2000" dirty="0"/>
          </a:p>
          <a:p>
            <a:endParaRPr lang="en-US" dirty="0"/>
          </a:p>
        </p:txBody>
      </p:sp>
      <p:sp>
        <p:nvSpPr>
          <p:cNvPr id="6" name="Text Placeholder 5">
            <a:extLst>
              <a:ext uri="{FF2B5EF4-FFF2-40B4-BE49-F238E27FC236}">
                <a16:creationId xmlns:a16="http://schemas.microsoft.com/office/drawing/2014/main" id="{C71C50CE-1C4A-4DEB-B090-584A3E276ADF}"/>
              </a:ext>
            </a:extLst>
          </p:cNvPr>
          <p:cNvSpPr>
            <a:spLocks noGrp="1"/>
          </p:cNvSpPr>
          <p:nvPr>
            <p:ph type="body" sz="quarter" idx="14"/>
          </p:nvPr>
        </p:nvSpPr>
        <p:spPr>
          <a:xfrm>
            <a:off x="4633472" y="295276"/>
            <a:ext cx="2122286" cy="1021966"/>
          </a:xfrm>
        </p:spPr>
        <p:txBody>
          <a:bodyPr/>
          <a:lstStyle/>
          <a:p>
            <a:r>
              <a:rPr lang="en-US" sz="1100" b="1" dirty="0"/>
              <a:t>Cyber Incident Response Solutions </a:t>
            </a:r>
          </a:p>
          <a:p>
            <a:endParaRPr lang="en-US" sz="1000" dirty="0"/>
          </a:p>
          <a:p>
            <a:r>
              <a:rPr lang="en-US" sz="1000" dirty="0"/>
              <a:t>Deploy tools and assessments that can help identify and address cyber security risks before an incident occurs </a:t>
            </a:r>
          </a:p>
        </p:txBody>
      </p:sp>
      <p:sp>
        <p:nvSpPr>
          <p:cNvPr id="7" name="Text Placeholder 6">
            <a:extLst>
              <a:ext uri="{FF2B5EF4-FFF2-40B4-BE49-F238E27FC236}">
                <a16:creationId xmlns:a16="http://schemas.microsoft.com/office/drawing/2014/main" id="{86E55C5E-CB40-49D7-AB1E-CEF0257A4614}"/>
              </a:ext>
            </a:extLst>
          </p:cNvPr>
          <p:cNvSpPr>
            <a:spLocks noGrp="1"/>
          </p:cNvSpPr>
          <p:nvPr>
            <p:ph type="body" sz="quarter" idx="15"/>
          </p:nvPr>
        </p:nvSpPr>
        <p:spPr>
          <a:xfrm>
            <a:off x="4648840" y="4039069"/>
            <a:ext cx="2236053" cy="809155"/>
          </a:xfrm>
        </p:spPr>
        <p:txBody>
          <a:bodyPr/>
          <a:lstStyle/>
          <a:p>
            <a:pPr marL="171450" indent="-171450">
              <a:buFont typeface="Arial" panose="020B0604020202020204" pitchFamily="34" charset="0"/>
              <a:buChar char="•"/>
            </a:pPr>
            <a:r>
              <a:rPr lang="en-US" sz="1000" dirty="0">
                <a:solidFill>
                  <a:schemeClr val="accent2"/>
                </a:solidFill>
              </a:rPr>
              <a:t>Chubb Cyber Vulnerability Alert System</a:t>
            </a:r>
          </a:p>
          <a:p>
            <a:pPr marL="171450" indent="-171450">
              <a:buFont typeface="Arial" panose="020B0604020202020204" pitchFamily="34" charset="0"/>
              <a:buChar char="•"/>
            </a:pPr>
            <a:r>
              <a:rPr lang="en-US" sz="1000" dirty="0">
                <a:solidFill>
                  <a:schemeClr val="accent2"/>
                </a:solidFill>
              </a:rPr>
              <a:t>External Vulnerability Monitoring </a:t>
            </a:r>
          </a:p>
          <a:p>
            <a:pPr marL="171450" indent="-171450">
              <a:buFont typeface="Arial" panose="020B0604020202020204" pitchFamily="34" charset="0"/>
              <a:buChar char="•"/>
            </a:pPr>
            <a:r>
              <a:rPr lang="en-US" sz="1000" dirty="0">
                <a:solidFill>
                  <a:schemeClr val="accent2"/>
                </a:solidFill>
              </a:rPr>
              <a:t>Network Vulnerability Scan </a:t>
            </a:r>
          </a:p>
          <a:p>
            <a:endParaRPr lang="en-US" dirty="0"/>
          </a:p>
        </p:txBody>
      </p:sp>
      <p:sp>
        <p:nvSpPr>
          <p:cNvPr id="8" name="Text Placeholder 7">
            <a:extLst>
              <a:ext uri="{FF2B5EF4-FFF2-40B4-BE49-F238E27FC236}">
                <a16:creationId xmlns:a16="http://schemas.microsoft.com/office/drawing/2014/main" id="{E1F1C5C8-2781-4E25-B1D6-781F4B4B707F}"/>
              </a:ext>
            </a:extLst>
          </p:cNvPr>
          <p:cNvSpPr>
            <a:spLocks noGrp="1"/>
          </p:cNvSpPr>
          <p:nvPr>
            <p:ph type="body" sz="quarter" idx="16"/>
          </p:nvPr>
        </p:nvSpPr>
        <p:spPr>
          <a:xfrm>
            <a:off x="7046259" y="295277"/>
            <a:ext cx="2020901" cy="1012826"/>
          </a:xfrm>
        </p:spPr>
        <p:txBody>
          <a:bodyPr/>
          <a:lstStyle/>
          <a:p>
            <a:r>
              <a:rPr lang="en-US" sz="1100" b="1" dirty="0"/>
              <a:t>User Security and Education Solutions</a:t>
            </a:r>
          </a:p>
          <a:p>
            <a:endParaRPr lang="en-US" sz="1000" dirty="0"/>
          </a:p>
          <a:p>
            <a:r>
              <a:rPr lang="en-US" sz="1000" dirty="0"/>
              <a:t>Create and maintain a workforce to serve as a first line of defense</a:t>
            </a:r>
          </a:p>
        </p:txBody>
      </p:sp>
      <p:sp>
        <p:nvSpPr>
          <p:cNvPr id="9" name="Text Placeholder 8">
            <a:extLst>
              <a:ext uri="{FF2B5EF4-FFF2-40B4-BE49-F238E27FC236}">
                <a16:creationId xmlns:a16="http://schemas.microsoft.com/office/drawing/2014/main" id="{1AC9442F-B25E-4DF2-8B3B-D924B8C4AC96}"/>
              </a:ext>
            </a:extLst>
          </p:cNvPr>
          <p:cNvSpPr>
            <a:spLocks noGrp="1"/>
          </p:cNvSpPr>
          <p:nvPr>
            <p:ph type="body" sz="quarter" idx="17"/>
          </p:nvPr>
        </p:nvSpPr>
        <p:spPr>
          <a:xfrm>
            <a:off x="7046259" y="3392362"/>
            <a:ext cx="1982278" cy="809155"/>
          </a:xfrm>
        </p:spPr>
        <p:txBody>
          <a:bodyPr/>
          <a:lstStyle/>
          <a:p>
            <a:r>
              <a:rPr lang="en-US" sz="1100" b="1" dirty="0"/>
              <a:t>Cyber Endpoint Security Solutions</a:t>
            </a:r>
          </a:p>
          <a:p>
            <a:endParaRPr lang="en-US" sz="1000" dirty="0"/>
          </a:p>
          <a:p>
            <a:r>
              <a:rPr lang="en-US" sz="1000" dirty="0"/>
              <a:t>Access solutions to help stop malicious activity from entering and spreading through a network</a:t>
            </a:r>
          </a:p>
        </p:txBody>
      </p:sp>
      <p:sp>
        <p:nvSpPr>
          <p:cNvPr id="10" name="Text Placeholder 9">
            <a:extLst>
              <a:ext uri="{FF2B5EF4-FFF2-40B4-BE49-F238E27FC236}">
                <a16:creationId xmlns:a16="http://schemas.microsoft.com/office/drawing/2014/main" id="{2BC53B5D-A34F-45B2-B85E-2ACE1576192F}"/>
              </a:ext>
            </a:extLst>
          </p:cNvPr>
          <p:cNvSpPr>
            <a:spLocks noGrp="1"/>
          </p:cNvSpPr>
          <p:nvPr>
            <p:ph type="body" sz="quarter" idx="18"/>
          </p:nvPr>
        </p:nvSpPr>
        <p:spPr>
          <a:xfrm>
            <a:off x="4648841" y="2817661"/>
            <a:ext cx="2073844" cy="1068328"/>
          </a:xfrm>
        </p:spPr>
        <p:txBody>
          <a:bodyPr/>
          <a:lstStyle/>
          <a:p>
            <a:r>
              <a:rPr lang="en-US" sz="1100" b="1" dirty="0"/>
              <a:t>Cyber Vulnerability Management Solutions </a:t>
            </a:r>
          </a:p>
          <a:p>
            <a:endParaRPr lang="en-US" sz="1000" dirty="0"/>
          </a:p>
          <a:p>
            <a:r>
              <a:rPr lang="en-US" sz="1000" dirty="0"/>
              <a:t>Stay on top of software and network vulnerabilities that could impact the bottom line.</a:t>
            </a:r>
          </a:p>
          <a:p>
            <a:endParaRPr lang="en-US" sz="1000" dirty="0"/>
          </a:p>
        </p:txBody>
      </p:sp>
      <p:sp>
        <p:nvSpPr>
          <p:cNvPr id="11" name="Text Placeholder 10">
            <a:extLst>
              <a:ext uri="{FF2B5EF4-FFF2-40B4-BE49-F238E27FC236}">
                <a16:creationId xmlns:a16="http://schemas.microsoft.com/office/drawing/2014/main" id="{A90C25A1-1646-4114-9DF0-BC6DA5F41A6F}"/>
              </a:ext>
            </a:extLst>
          </p:cNvPr>
          <p:cNvSpPr>
            <a:spLocks noGrp="1"/>
          </p:cNvSpPr>
          <p:nvPr>
            <p:ph type="body" sz="quarter" idx="19"/>
          </p:nvPr>
        </p:nvSpPr>
        <p:spPr>
          <a:xfrm>
            <a:off x="7046258" y="1244814"/>
            <a:ext cx="2020901" cy="1690488"/>
          </a:xfrm>
        </p:spPr>
        <p:txBody>
          <a:bodyPr/>
          <a:lstStyle/>
          <a:p>
            <a:pPr marL="171450" indent="-171450">
              <a:buFont typeface="Arial" panose="020B0604020202020204" pitchFamily="34" charset="0"/>
              <a:buChar char="•"/>
            </a:pPr>
            <a:r>
              <a:rPr lang="en-US" sz="1000" dirty="0">
                <a:solidFill>
                  <a:schemeClr val="accent2"/>
                </a:solidFill>
              </a:rPr>
              <a:t>Multifactor Authentication Assessment and Implementation Solutions </a:t>
            </a:r>
          </a:p>
          <a:p>
            <a:pPr marL="171450" indent="-171450">
              <a:buFont typeface="Arial" panose="020B0604020202020204" pitchFamily="34" charset="0"/>
              <a:buChar char="•"/>
            </a:pPr>
            <a:r>
              <a:rPr lang="en-US" sz="1000" dirty="0">
                <a:solidFill>
                  <a:schemeClr val="accent2"/>
                </a:solidFill>
              </a:rPr>
              <a:t>Secure Password Manager </a:t>
            </a:r>
          </a:p>
          <a:p>
            <a:pPr marL="171450" indent="-171450">
              <a:buFont typeface="Arial" panose="020B0604020202020204" pitchFamily="34" charset="0"/>
              <a:buChar char="•"/>
            </a:pPr>
            <a:r>
              <a:rPr lang="en-US" sz="1000" dirty="0">
                <a:solidFill>
                  <a:schemeClr val="accent2"/>
                </a:solidFill>
              </a:rPr>
              <a:t>Phishing Email Simulator </a:t>
            </a:r>
          </a:p>
          <a:p>
            <a:pPr marL="171450" indent="-171450">
              <a:buFont typeface="Arial" panose="020B0604020202020204" pitchFamily="34" charset="0"/>
              <a:buChar char="•"/>
            </a:pPr>
            <a:r>
              <a:rPr lang="en-US" sz="1000" dirty="0">
                <a:solidFill>
                  <a:schemeClr val="accent2"/>
                </a:solidFill>
              </a:rPr>
              <a:t>Perimeter Email Security </a:t>
            </a:r>
          </a:p>
          <a:p>
            <a:pPr marL="171450" indent="-171450">
              <a:buFont typeface="Arial" panose="020B0604020202020204" pitchFamily="34" charset="0"/>
              <a:buChar char="•"/>
            </a:pPr>
            <a:r>
              <a:rPr lang="en-US" sz="1000" dirty="0">
                <a:solidFill>
                  <a:schemeClr val="accent2"/>
                </a:solidFill>
              </a:rPr>
              <a:t>Security Awareness Training </a:t>
            </a:r>
          </a:p>
          <a:p>
            <a:pPr marL="171450" indent="-171450">
              <a:buFont typeface="Arial" panose="020B0604020202020204" pitchFamily="34" charset="0"/>
              <a:buChar char="•"/>
            </a:pPr>
            <a:r>
              <a:rPr lang="en-US" sz="1000" dirty="0">
                <a:solidFill>
                  <a:schemeClr val="accent2"/>
                </a:solidFill>
              </a:rPr>
              <a:t>Cyber Risk Resource Library </a:t>
            </a:r>
          </a:p>
        </p:txBody>
      </p:sp>
      <p:sp>
        <p:nvSpPr>
          <p:cNvPr id="12" name="Text Placeholder 11">
            <a:extLst>
              <a:ext uri="{FF2B5EF4-FFF2-40B4-BE49-F238E27FC236}">
                <a16:creationId xmlns:a16="http://schemas.microsoft.com/office/drawing/2014/main" id="{8BBA567E-8DE7-4F1F-9700-01F8B2633873}"/>
              </a:ext>
            </a:extLst>
          </p:cNvPr>
          <p:cNvSpPr>
            <a:spLocks noGrp="1"/>
          </p:cNvSpPr>
          <p:nvPr>
            <p:ph type="body" sz="quarter" idx="20"/>
          </p:nvPr>
        </p:nvSpPr>
        <p:spPr>
          <a:xfrm>
            <a:off x="7046259" y="4272839"/>
            <a:ext cx="1982278" cy="575386"/>
          </a:xfrm>
        </p:spPr>
        <p:txBody>
          <a:bodyPr/>
          <a:lstStyle/>
          <a:p>
            <a:pPr marL="171450" indent="-171450">
              <a:buFont typeface="Arial" panose="020B0604020202020204" pitchFamily="34" charset="0"/>
              <a:buChar char="•"/>
            </a:pPr>
            <a:r>
              <a:rPr lang="en-US" sz="1000" dirty="0">
                <a:solidFill>
                  <a:schemeClr val="accent2"/>
                </a:solidFill>
              </a:rPr>
              <a:t>Endpoint Security and Response</a:t>
            </a:r>
          </a:p>
          <a:p>
            <a:pPr marL="171450" indent="-171450">
              <a:buFont typeface="Arial" panose="020B0604020202020204" pitchFamily="34" charset="0"/>
              <a:buChar char="•"/>
            </a:pPr>
            <a:r>
              <a:rPr lang="en-US" sz="1000" dirty="0">
                <a:solidFill>
                  <a:schemeClr val="accent2"/>
                </a:solidFill>
              </a:rPr>
              <a:t>Patch Management </a:t>
            </a:r>
          </a:p>
        </p:txBody>
      </p:sp>
      <p:sp>
        <p:nvSpPr>
          <p:cNvPr id="14" name="TextBox 13">
            <a:extLst>
              <a:ext uri="{FF2B5EF4-FFF2-40B4-BE49-F238E27FC236}">
                <a16:creationId xmlns:a16="http://schemas.microsoft.com/office/drawing/2014/main" id="{8D429A38-492F-4205-8E3A-A28661E19DC2}"/>
              </a:ext>
            </a:extLst>
          </p:cNvPr>
          <p:cNvSpPr txBox="1"/>
          <p:nvPr/>
        </p:nvSpPr>
        <p:spPr>
          <a:xfrm>
            <a:off x="519086" y="4532929"/>
            <a:ext cx="2027263" cy="461665"/>
          </a:xfrm>
          <a:prstGeom prst="rect">
            <a:avLst/>
          </a:prstGeom>
          <a:noFill/>
        </p:spPr>
        <p:txBody>
          <a:bodyPr wrap="square" rtlCol="0">
            <a:spAutoFit/>
          </a:bodyPr>
          <a:lstStyle/>
          <a:p>
            <a:pPr algn="ctr"/>
            <a:r>
              <a:rPr lang="en-US" sz="800" dirty="0">
                <a:solidFill>
                  <a:schemeClr val="bg1"/>
                </a:solidFill>
                <a:latin typeface="Chubb Publico Medium" panose="02040502060504060203" pitchFamily="18" charset="77"/>
              </a:rPr>
              <a:t>Want to learn more about our Cyber Services?  Our Cyber Risk Advisors are here to help </a:t>
            </a:r>
          </a:p>
        </p:txBody>
      </p:sp>
      <p:pic>
        <p:nvPicPr>
          <p:cNvPr id="31" name="Picture 30">
            <a:hlinkClick r:id="rId2"/>
            <a:extLst>
              <a:ext uri="{FF2B5EF4-FFF2-40B4-BE49-F238E27FC236}">
                <a16:creationId xmlns:a16="http://schemas.microsoft.com/office/drawing/2014/main" id="{4E885DFF-1836-4EA0-96DF-B79790A37E14}"/>
              </a:ext>
            </a:extLst>
          </p:cNvPr>
          <p:cNvPicPr>
            <a:picLocks noChangeAspect="1"/>
          </p:cNvPicPr>
          <p:nvPr/>
        </p:nvPicPr>
        <p:blipFill>
          <a:blip r:embed="rId3"/>
          <a:stretch>
            <a:fillRect/>
          </a:stretch>
        </p:blipFill>
        <p:spPr>
          <a:xfrm>
            <a:off x="422621" y="3835263"/>
            <a:ext cx="3407964" cy="646940"/>
          </a:xfrm>
          <a:prstGeom prst="rect">
            <a:avLst/>
          </a:prstGeom>
        </p:spPr>
      </p:pic>
      <p:sp>
        <p:nvSpPr>
          <p:cNvPr id="32" name="TextBox 31">
            <a:extLst>
              <a:ext uri="{FF2B5EF4-FFF2-40B4-BE49-F238E27FC236}">
                <a16:creationId xmlns:a16="http://schemas.microsoft.com/office/drawing/2014/main" id="{A09E833B-F13F-4ED7-B0D2-A703D7599499}"/>
              </a:ext>
            </a:extLst>
          </p:cNvPr>
          <p:cNvSpPr txBox="1"/>
          <p:nvPr/>
        </p:nvSpPr>
        <p:spPr>
          <a:xfrm>
            <a:off x="699248" y="4009709"/>
            <a:ext cx="2873828" cy="400110"/>
          </a:xfrm>
          <a:prstGeom prst="rect">
            <a:avLst/>
          </a:prstGeom>
          <a:noFill/>
        </p:spPr>
        <p:txBody>
          <a:bodyPr wrap="square" rtlCol="0">
            <a:spAutoFit/>
          </a:bodyPr>
          <a:lstStyle/>
          <a:p>
            <a:pPr algn="ctr"/>
            <a:r>
              <a:rPr lang="en-US" sz="1000" dirty="0">
                <a:solidFill>
                  <a:schemeClr val="bg1"/>
                </a:solidFill>
                <a:latin typeface="Chubb Publico Medium" panose="02040502060504060203" pitchFamily="18" charset="77"/>
              </a:rPr>
              <a:t>Want to learn more about our Cyber Services?  </a:t>
            </a:r>
          </a:p>
          <a:p>
            <a:pPr algn="ctr"/>
            <a:r>
              <a:rPr lang="en-US" sz="1000" dirty="0">
                <a:solidFill>
                  <a:schemeClr val="bg1"/>
                </a:solidFill>
                <a:latin typeface="Chubb Publico Medium" panose="02040502060504060203" pitchFamily="18" charset="77"/>
              </a:rPr>
              <a:t>Our Cyber Risk Advisors are here to help </a:t>
            </a:r>
          </a:p>
        </p:txBody>
      </p:sp>
    </p:spTree>
    <p:extLst>
      <p:ext uri="{BB962C8B-B14F-4D97-AF65-F5344CB8AC3E}">
        <p14:creationId xmlns:p14="http://schemas.microsoft.com/office/powerpoint/2010/main" val="68784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34EFB4-4895-4BFF-8416-A21AF184172B}"/>
              </a:ext>
            </a:extLst>
          </p:cNvPr>
          <p:cNvSpPr>
            <a:spLocks noGrp="1"/>
          </p:cNvSpPr>
          <p:nvPr>
            <p:ph type="subTitle" idx="1"/>
          </p:nvPr>
        </p:nvSpPr>
        <p:spPr>
          <a:xfrm>
            <a:off x="806335" y="1180731"/>
            <a:ext cx="2593570" cy="1155145"/>
          </a:xfrm>
        </p:spPr>
        <p:txBody>
          <a:bodyPr/>
          <a:lstStyle/>
          <a:p>
            <a:r>
              <a:rPr lang="en-US" sz="1400" dirty="0"/>
              <a:t>Insureds can be alerted of the latest, most critical vulnerabilities affecting the software programs they use the most at no additional cost  </a:t>
            </a:r>
          </a:p>
        </p:txBody>
      </p:sp>
      <p:sp>
        <p:nvSpPr>
          <p:cNvPr id="3" name="Footer Placeholder 2">
            <a:extLst>
              <a:ext uri="{FF2B5EF4-FFF2-40B4-BE49-F238E27FC236}">
                <a16:creationId xmlns:a16="http://schemas.microsoft.com/office/drawing/2014/main" id="{1461B39C-ADEE-4233-BAF1-808CA7A4A6C2}"/>
              </a:ext>
            </a:extLst>
          </p:cNvPr>
          <p:cNvSpPr>
            <a:spLocks noGrp="1"/>
          </p:cNvSpPr>
          <p:nvPr>
            <p:ph type="ftr" sz="quarter" idx="11"/>
          </p:nvPr>
        </p:nvSpPr>
        <p:spPr/>
        <p:txBody>
          <a:bodyPr/>
          <a:lstStyle/>
          <a:p>
            <a:r>
              <a:rPr lang="en-US" dirty="0"/>
              <a:t>Chubb confidential information October 2022</a:t>
            </a:r>
            <a:endParaRPr lang="en-GB" dirty="0"/>
          </a:p>
        </p:txBody>
      </p:sp>
      <p:sp>
        <p:nvSpPr>
          <p:cNvPr id="4" name="Slide Number Placeholder 3">
            <a:extLst>
              <a:ext uri="{FF2B5EF4-FFF2-40B4-BE49-F238E27FC236}">
                <a16:creationId xmlns:a16="http://schemas.microsoft.com/office/drawing/2014/main" id="{AE8D67E3-AFB2-44FA-9081-7A5722A856CE}"/>
              </a:ext>
            </a:extLst>
          </p:cNvPr>
          <p:cNvSpPr>
            <a:spLocks noGrp="1"/>
          </p:cNvSpPr>
          <p:nvPr>
            <p:ph type="sldNum" sz="quarter" idx="12"/>
          </p:nvPr>
        </p:nvSpPr>
        <p:spPr/>
        <p:txBody>
          <a:bodyPr/>
          <a:lstStyle/>
          <a:p>
            <a:fld id="{636926B5-2499-C642-9B96-0ABDF77C3DC2}" type="slidenum">
              <a:rPr lang="en-GB" smtClean="0"/>
              <a:t>8</a:t>
            </a:fld>
            <a:endParaRPr lang="en-GB" dirty="0"/>
          </a:p>
        </p:txBody>
      </p:sp>
      <p:sp>
        <p:nvSpPr>
          <p:cNvPr id="5" name="Text Placeholder 4">
            <a:extLst>
              <a:ext uri="{FF2B5EF4-FFF2-40B4-BE49-F238E27FC236}">
                <a16:creationId xmlns:a16="http://schemas.microsoft.com/office/drawing/2014/main" id="{61EB0F60-91B2-47E1-B81C-6D22A0038E49}"/>
              </a:ext>
            </a:extLst>
          </p:cNvPr>
          <p:cNvSpPr>
            <a:spLocks noGrp="1"/>
          </p:cNvSpPr>
          <p:nvPr>
            <p:ph type="body" sz="quarter" idx="15"/>
          </p:nvPr>
        </p:nvSpPr>
        <p:spPr>
          <a:xfrm>
            <a:off x="3936832" y="1180731"/>
            <a:ext cx="4840081" cy="1260796"/>
          </a:xfrm>
        </p:spPr>
        <p:txBody>
          <a:bodyPr/>
          <a:lstStyle/>
          <a:p>
            <a:r>
              <a:rPr lang="en-US" dirty="0">
                <a:latin typeface="PublicoText-Roman"/>
              </a:rPr>
              <a:t>Bi-weekly emails about newly identified vulnerabilities on software programs they register to receive updates </a:t>
            </a:r>
          </a:p>
          <a:p>
            <a:endParaRPr lang="en-US" dirty="0">
              <a:latin typeface="PublicoText-Roman"/>
            </a:endParaRPr>
          </a:p>
          <a:p>
            <a:r>
              <a:rPr lang="en-US" dirty="0">
                <a:latin typeface="PublicoText-Roman"/>
              </a:rPr>
              <a:t>Special alerts when a severe software vulnerability requires immediate attention </a:t>
            </a:r>
          </a:p>
          <a:p>
            <a:endParaRPr lang="en-US" dirty="0">
              <a:latin typeface="PublicoText-Roman"/>
            </a:endParaRPr>
          </a:p>
          <a:p>
            <a:r>
              <a:rPr lang="en-US" dirty="0">
                <a:latin typeface="PublicoText-Roman"/>
              </a:rPr>
              <a:t>Alerts include a summary of issue and information and resources to help address it</a:t>
            </a:r>
          </a:p>
          <a:p>
            <a:endParaRPr lang="en-US" dirty="0">
              <a:latin typeface="PublicoText-Roman"/>
            </a:endParaRPr>
          </a:p>
          <a:p>
            <a:endParaRPr lang="en-US" dirty="0">
              <a:latin typeface="PublicoText-Roman"/>
            </a:endParaRPr>
          </a:p>
        </p:txBody>
      </p:sp>
      <p:sp>
        <p:nvSpPr>
          <p:cNvPr id="6" name="Text Placeholder 5">
            <a:extLst>
              <a:ext uri="{FF2B5EF4-FFF2-40B4-BE49-F238E27FC236}">
                <a16:creationId xmlns:a16="http://schemas.microsoft.com/office/drawing/2014/main" id="{A4C59C9B-5DD5-435C-8CC7-0B76E13191E1}"/>
              </a:ext>
            </a:extLst>
          </p:cNvPr>
          <p:cNvSpPr>
            <a:spLocks noGrp="1"/>
          </p:cNvSpPr>
          <p:nvPr>
            <p:ph type="body" sz="quarter" idx="13"/>
          </p:nvPr>
        </p:nvSpPr>
        <p:spPr>
          <a:xfrm>
            <a:off x="521532" y="547819"/>
            <a:ext cx="7415105" cy="632911"/>
          </a:xfrm>
        </p:spPr>
        <p:txBody>
          <a:bodyPr/>
          <a:lstStyle/>
          <a:p>
            <a:r>
              <a:rPr lang="en-US" dirty="0"/>
              <a:t>Chubb Cyber Vulnerability Alert System</a:t>
            </a:r>
          </a:p>
        </p:txBody>
      </p:sp>
      <p:pic>
        <p:nvPicPr>
          <p:cNvPr id="8" name="Picture 7" descr="Graphical user interface, text, application&#10;&#10;Description automatically generated">
            <a:extLst>
              <a:ext uri="{FF2B5EF4-FFF2-40B4-BE49-F238E27FC236}">
                <a16:creationId xmlns:a16="http://schemas.microsoft.com/office/drawing/2014/main" id="{2541A66B-602E-4F45-BDF2-857BC24DA854}"/>
              </a:ext>
            </a:extLst>
          </p:cNvPr>
          <p:cNvPicPr>
            <a:picLocks noChangeAspect="1"/>
          </p:cNvPicPr>
          <p:nvPr/>
        </p:nvPicPr>
        <p:blipFill>
          <a:blip r:embed="rId3"/>
          <a:stretch>
            <a:fillRect/>
          </a:stretch>
        </p:blipFill>
        <p:spPr>
          <a:xfrm>
            <a:off x="2151959" y="2701973"/>
            <a:ext cx="4840081" cy="2298362"/>
          </a:xfrm>
          <a:prstGeom prst="rect">
            <a:avLst/>
          </a:prstGeom>
        </p:spPr>
      </p:pic>
    </p:spTree>
    <p:extLst>
      <p:ext uri="{BB962C8B-B14F-4D97-AF65-F5344CB8AC3E}">
        <p14:creationId xmlns:p14="http://schemas.microsoft.com/office/powerpoint/2010/main" val="209765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6F8134-3C4D-0B4E-A860-A712BEFAD8CC}"/>
              </a:ext>
            </a:extLst>
          </p:cNvPr>
          <p:cNvSpPr>
            <a:spLocks noGrp="1"/>
          </p:cNvSpPr>
          <p:nvPr>
            <p:ph type="ftr" sz="quarter" idx="11"/>
          </p:nvPr>
        </p:nvSpPr>
        <p:spPr/>
        <p:txBody>
          <a:bodyPr/>
          <a:lstStyle/>
          <a:p>
            <a:r>
              <a:rPr lang="en-US" dirty="0"/>
              <a:t>Chubb confidential information October 2022</a:t>
            </a:r>
            <a:endParaRPr lang="en-GB" dirty="0"/>
          </a:p>
        </p:txBody>
      </p:sp>
      <p:sp>
        <p:nvSpPr>
          <p:cNvPr id="3" name="Slide Number Placeholder 2">
            <a:extLst>
              <a:ext uri="{FF2B5EF4-FFF2-40B4-BE49-F238E27FC236}">
                <a16:creationId xmlns:a16="http://schemas.microsoft.com/office/drawing/2014/main" id="{C864A142-4CC2-4B4C-849E-A80DEEB2ED33}"/>
              </a:ext>
            </a:extLst>
          </p:cNvPr>
          <p:cNvSpPr>
            <a:spLocks noGrp="1"/>
          </p:cNvSpPr>
          <p:nvPr>
            <p:ph type="sldNum" sz="quarter" idx="12"/>
          </p:nvPr>
        </p:nvSpPr>
        <p:spPr/>
        <p:txBody>
          <a:bodyPr/>
          <a:lstStyle/>
          <a:p>
            <a:fld id="{636926B5-2499-C642-9B96-0ABDF77C3DC2}" type="slidenum">
              <a:rPr lang="en-GB" smtClean="0"/>
              <a:t>9</a:t>
            </a:fld>
            <a:endParaRPr lang="en-GB" dirty="0"/>
          </a:p>
        </p:txBody>
      </p:sp>
      <p:sp>
        <p:nvSpPr>
          <p:cNvPr id="20" name="Text Placeholder 19">
            <a:extLst>
              <a:ext uri="{FF2B5EF4-FFF2-40B4-BE49-F238E27FC236}">
                <a16:creationId xmlns:a16="http://schemas.microsoft.com/office/drawing/2014/main" id="{EE0AF686-067C-BA4F-97FD-F7F7C0F77C77}"/>
              </a:ext>
            </a:extLst>
          </p:cNvPr>
          <p:cNvSpPr>
            <a:spLocks noGrp="1"/>
          </p:cNvSpPr>
          <p:nvPr>
            <p:ph type="body" sz="quarter" idx="13"/>
          </p:nvPr>
        </p:nvSpPr>
        <p:spPr/>
        <p:txBody>
          <a:bodyPr/>
          <a:lstStyle/>
          <a:p>
            <a:r>
              <a:rPr lang="en-GB" dirty="0"/>
              <a:t>What are the solutions</a:t>
            </a:r>
          </a:p>
          <a:p>
            <a:pPr lvl="1"/>
            <a:r>
              <a:rPr lang="en-GB" dirty="0"/>
              <a:t>during and after an incident?</a:t>
            </a:r>
          </a:p>
        </p:txBody>
      </p:sp>
      <p:sp>
        <p:nvSpPr>
          <p:cNvPr id="22" name="Text Placeholder 21">
            <a:extLst>
              <a:ext uri="{FF2B5EF4-FFF2-40B4-BE49-F238E27FC236}">
                <a16:creationId xmlns:a16="http://schemas.microsoft.com/office/drawing/2014/main" id="{E7C8A7B7-B59D-D24F-831C-AA0299FECC7C}"/>
              </a:ext>
            </a:extLst>
          </p:cNvPr>
          <p:cNvSpPr>
            <a:spLocks noGrp="1"/>
          </p:cNvSpPr>
          <p:nvPr>
            <p:ph type="body" sz="quarter" idx="16"/>
          </p:nvPr>
        </p:nvSpPr>
        <p:spPr/>
        <p:txBody>
          <a:bodyPr/>
          <a:lstStyle/>
          <a:p>
            <a:r>
              <a:rPr lang="en-GB" dirty="0"/>
              <a:t>1</a:t>
            </a:r>
          </a:p>
        </p:txBody>
      </p:sp>
      <p:sp>
        <p:nvSpPr>
          <p:cNvPr id="36" name="Text Placeholder 35">
            <a:extLst>
              <a:ext uri="{FF2B5EF4-FFF2-40B4-BE49-F238E27FC236}">
                <a16:creationId xmlns:a16="http://schemas.microsoft.com/office/drawing/2014/main" id="{F96892CB-DC31-E641-8637-53237CF145D2}"/>
              </a:ext>
            </a:extLst>
          </p:cNvPr>
          <p:cNvSpPr>
            <a:spLocks noGrp="1"/>
          </p:cNvSpPr>
          <p:nvPr>
            <p:ph type="body" sz="quarter" idx="22"/>
          </p:nvPr>
        </p:nvSpPr>
        <p:spPr/>
        <p:txBody>
          <a:bodyPr/>
          <a:lstStyle/>
          <a:p>
            <a:r>
              <a:rPr lang="en-GB" dirty="0"/>
              <a:t>2</a:t>
            </a:r>
          </a:p>
        </p:txBody>
      </p:sp>
      <p:sp>
        <p:nvSpPr>
          <p:cNvPr id="37" name="Text Placeholder 36">
            <a:extLst>
              <a:ext uri="{FF2B5EF4-FFF2-40B4-BE49-F238E27FC236}">
                <a16:creationId xmlns:a16="http://schemas.microsoft.com/office/drawing/2014/main" id="{2DEE348D-CF56-AA46-AAE5-DA5A5158062B}"/>
              </a:ext>
            </a:extLst>
          </p:cNvPr>
          <p:cNvSpPr>
            <a:spLocks noGrp="1"/>
          </p:cNvSpPr>
          <p:nvPr>
            <p:ph type="body" sz="quarter" idx="23"/>
          </p:nvPr>
        </p:nvSpPr>
        <p:spPr/>
        <p:txBody>
          <a:bodyPr/>
          <a:lstStyle/>
          <a:p>
            <a:r>
              <a:rPr lang="en-GB" dirty="0"/>
              <a:t>3</a:t>
            </a:r>
          </a:p>
        </p:txBody>
      </p:sp>
      <p:sp>
        <p:nvSpPr>
          <p:cNvPr id="38" name="Text Placeholder 37">
            <a:extLst>
              <a:ext uri="{FF2B5EF4-FFF2-40B4-BE49-F238E27FC236}">
                <a16:creationId xmlns:a16="http://schemas.microsoft.com/office/drawing/2014/main" id="{59E9565F-E42F-8D47-8005-AF80F90BA3E1}"/>
              </a:ext>
            </a:extLst>
          </p:cNvPr>
          <p:cNvSpPr>
            <a:spLocks noGrp="1"/>
          </p:cNvSpPr>
          <p:nvPr>
            <p:ph type="body" sz="quarter" idx="24"/>
          </p:nvPr>
        </p:nvSpPr>
        <p:spPr/>
        <p:txBody>
          <a:bodyPr/>
          <a:lstStyle/>
          <a:p>
            <a:r>
              <a:rPr lang="en-GB" dirty="0"/>
              <a:t>Mitigation services</a:t>
            </a:r>
          </a:p>
          <a:p>
            <a:r>
              <a:rPr lang="en-GB" dirty="0"/>
              <a:t>we provide to policyholders</a:t>
            </a:r>
          </a:p>
        </p:txBody>
      </p:sp>
      <p:sp>
        <p:nvSpPr>
          <p:cNvPr id="39" name="Text Placeholder 38">
            <a:extLst>
              <a:ext uri="{FF2B5EF4-FFF2-40B4-BE49-F238E27FC236}">
                <a16:creationId xmlns:a16="http://schemas.microsoft.com/office/drawing/2014/main" id="{5F1C467D-D79B-3F48-BB89-15F55F0E8476}"/>
              </a:ext>
            </a:extLst>
          </p:cNvPr>
          <p:cNvSpPr>
            <a:spLocks noGrp="1"/>
          </p:cNvSpPr>
          <p:nvPr>
            <p:ph type="body" sz="quarter" idx="25"/>
          </p:nvPr>
        </p:nvSpPr>
        <p:spPr/>
        <p:txBody>
          <a:bodyPr/>
          <a:lstStyle/>
          <a:p>
            <a:r>
              <a:rPr lang="en-GB" dirty="0"/>
              <a:t>Services we</a:t>
            </a:r>
          </a:p>
          <a:p>
            <a:r>
              <a:rPr lang="en-GB" dirty="0"/>
              <a:t>provide after </a:t>
            </a:r>
            <a:br>
              <a:rPr lang="en-GB" dirty="0"/>
            </a:br>
            <a:r>
              <a:rPr lang="en-GB" dirty="0"/>
              <a:t>a cyber incident </a:t>
            </a:r>
          </a:p>
        </p:txBody>
      </p:sp>
      <p:sp>
        <p:nvSpPr>
          <p:cNvPr id="40" name="Text Placeholder 39">
            <a:extLst>
              <a:ext uri="{FF2B5EF4-FFF2-40B4-BE49-F238E27FC236}">
                <a16:creationId xmlns:a16="http://schemas.microsoft.com/office/drawing/2014/main" id="{011231E2-75D1-BF40-855B-5889EC4CCFAC}"/>
              </a:ext>
            </a:extLst>
          </p:cNvPr>
          <p:cNvSpPr>
            <a:spLocks noGrp="1"/>
          </p:cNvSpPr>
          <p:nvPr>
            <p:ph type="body" sz="quarter" idx="26"/>
          </p:nvPr>
        </p:nvSpPr>
        <p:spPr/>
        <p:txBody>
          <a:bodyPr/>
          <a:lstStyle/>
          <a:p>
            <a:r>
              <a:rPr lang="en-GB" dirty="0"/>
              <a:t>Incident </a:t>
            </a:r>
            <a:br>
              <a:rPr lang="en-GB" dirty="0"/>
            </a:br>
            <a:r>
              <a:rPr lang="en-GB" dirty="0"/>
              <a:t>Response Fund</a:t>
            </a:r>
          </a:p>
        </p:txBody>
      </p:sp>
      <p:sp>
        <p:nvSpPr>
          <p:cNvPr id="41" name="Text Placeholder 40">
            <a:extLst>
              <a:ext uri="{FF2B5EF4-FFF2-40B4-BE49-F238E27FC236}">
                <a16:creationId xmlns:a16="http://schemas.microsoft.com/office/drawing/2014/main" id="{EF77DE85-9504-4E42-B6C4-A89D243DE22C}"/>
              </a:ext>
            </a:extLst>
          </p:cNvPr>
          <p:cNvSpPr>
            <a:spLocks noGrp="1"/>
          </p:cNvSpPr>
          <p:nvPr>
            <p:ph type="body" sz="quarter" idx="27"/>
          </p:nvPr>
        </p:nvSpPr>
        <p:spPr/>
        <p:txBody>
          <a:bodyPr/>
          <a:lstStyle/>
          <a:p>
            <a:r>
              <a:rPr lang="en-GB" dirty="0"/>
              <a:t>Expense </a:t>
            </a:r>
            <a:br>
              <a:rPr lang="en-GB" dirty="0"/>
            </a:br>
            <a:r>
              <a:rPr lang="en-GB" dirty="0"/>
              <a:t>&amp; Loss Reimbursement</a:t>
            </a:r>
          </a:p>
        </p:txBody>
      </p:sp>
      <p:sp>
        <p:nvSpPr>
          <p:cNvPr id="42" name="Text Placeholder 41">
            <a:extLst>
              <a:ext uri="{FF2B5EF4-FFF2-40B4-BE49-F238E27FC236}">
                <a16:creationId xmlns:a16="http://schemas.microsoft.com/office/drawing/2014/main" id="{C8DD0403-605E-E440-B69A-E0C3C74EE5EC}"/>
              </a:ext>
            </a:extLst>
          </p:cNvPr>
          <p:cNvSpPr>
            <a:spLocks noGrp="1"/>
          </p:cNvSpPr>
          <p:nvPr>
            <p:ph type="body" sz="quarter" idx="28"/>
          </p:nvPr>
        </p:nvSpPr>
        <p:spPr/>
        <p:txBody>
          <a:bodyPr/>
          <a:lstStyle/>
          <a:p>
            <a:r>
              <a:rPr lang="en-GB" dirty="0"/>
              <a:t>Defense</a:t>
            </a:r>
          </a:p>
          <a:p>
            <a:r>
              <a:rPr lang="en-GB" dirty="0"/>
              <a:t>&amp; Liability Coverage</a:t>
            </a:r>
          </a:p>
        </p:txBody>
      </p:sp>
      <p:sp>
        <p:nvSpPr>
          <p:cNvPr id="43" name="Text Placeholder 42">
            <a:extLst>
              <a:ext uri="{FF2B5EF4-FFF2-40B4-BE49-F238E27FC236}">
                <a16:creationId xmlns:a16="http://schemas.microsoft.com/office/drawing/2014/main" id="{CB8A584A-1E91-4143-A46C-0B29574D68EF}"/>
              </a:ext>
            </a:extLst>
          </p:cNvPr>
          <p:cNvSpPr>
            <a:spLocks noGrp="1"/>
          </p:cNvSpPr>
          <p:nvPr>
            <p:ph type="body" sz="quarter" idx="29"/>
          </p:nvPr>
        </p:nvSpPr>
        <p:spPr/>
        <p:txBody>
          <a:bodyPr/>
          <a:lstStyle/>
          <a:p>
            <a:r>
              <a:rPr lang="en-GB" dirty="0"/>
              <a:t>Cyber </a:t>
            </a:r>
            <a:br>
              <a:rPr lang="en-GB" dirty="0"/>
            </a:br>
            <a:r>
              <a:rPr lang="en-GB" dirty="0"/>
              <a:t>incident</a:t>
            </a:r>
          </a:p>
        </p:txBody>
      </p:sp>
      <p:sp>
        <p:nvSpPr>
          <p:cNvPr id="44" name="Text Placeholder 43">
            <a:extLst>
              <a:ext uri="{FF2B5EF4-FFF2-40B4-BE49-F238E27FC236}">
                <a16:creationId xmlns:a16="http://schemas.microsoft.com/office/drawing/2014/main" id="{77BB1FE2-43E8-6443-89EC-ABFFC70C6F37}"/>
              </a:ext>
            </a:extLst>
          </p:cNvPr>
          <p:cNvSpPr>
            <a:spLocks noGrp="1"/>
          </p:cNvSpPr>
          <p:nvPr>
            <p:ph type="body" sz="quarter" idx="32"/>
          </p:nvPr>
        </p:nvSpPr>
        <p:spPr/>
        <p:txBody>
          <a:bodyPr/>
          <a:lstStyle/>
          <a:p>
            <a:r>
              <a:rPr lang="en-GB" dirty="0"/>
              <a:t>24/7 incident reporting and </a:t>
            </a:r>
            <a:br>
              <a:rPr lang="en-GB" dirty="0"/>
            </a:br>
            <a:r>
              <a:rPr lang="en-GB" dirty="0"/>
              <a:t>up-to-the-minute alerts.</a:t>
            </a:r>
          </a:p>
        </p:txBody>
      </p:sp>
      <p:sp>
        <p:nvSpPr>
          <p:cNvPr id="45" name="Text Placeholder 44">
            <a:extLst>
              <a:ext uri="{FF2B5EF4-FFF2-40B4-BE49-F238E27FC236}">
                <a16:creationId xmlns:a16="http://schemas.microsoft.com/office/drawing/2014/main" id="{FDF4738C-D855-7A44-B3E5-E6579CEC65D9}"/>
              </a:ext>
            </a:extLst>
          </p:cNvPr>
          <p:cNvSpPr>
            <a:spLocks noGrp="1"/>
          </p:cNvSpPr>
          <p:nvPr>
            <p:ph type="body" sz="quarter" idx="33"/>
          </p:nvPr>
        </p:nvSpPr>
        <p:spPr/>
        <p:txBody>
          <a:bodyPr/>
          <a:lstStyle/>
          <a:p>
            <a:r>
              <a:rPr lang="en-GB" dirty="0"/>
              <a:t>Dedicated coach to assist during and after a cyber incident. Varying retention cost applies to this, (if terms quoted as such).</a:t>
            </a:r>
          </a:p>
        </p:txBody>
      </p:sp>
      <p:sp>
        <p:nvSpPr>
          <p:cNvPr id="46" name="Text Placeholder 45">
            <a:extLst>
              <a:ext uri="{FF2B5EF4-FFF2-40B4-BE49-F238E27FC236}">
                <a16:creationId xmlns:a16="http://schemas.microsoft.com/office/drawing/2014/main" id="{ABE2C83C-58A3-944F-8246-CF76BC8A53A6}"/>
              </a:ext>
            </a:extLst>
          </p:cNvPr>
          <p:cNvSpPr>
            <a:spLocks noGrp="1"/>
          </p:cNvSpPr>
          <p:nvPr>
            <p:ph type="body" sz="quarter" idx="34"/>
          </p:nvPr>
        </p:nvSpPr>
        <p:spPr/>
        <p:txBody>
          <a:bodyPr/>
          <a:lstStyle/>
          <a:p>
            <a:r>
              <a:rPr lang="en-GB" dirty="0"/>
              <a:t>3rd party specialists, hand-picked</a:t>
            </a:r>
          </a:p>
          <a:p>
            <a:r>
              <a:rPr lang="en-GB" dirty="0"/>
              <a:t>by Chubb, offering expert advice on cyber incidents relating to public relations, extortion and ransom.</a:t>
            </a:r>
          </a:p>
        </p:txBody>
      </p:sp>
      <p:sp>
        <p:nvSpPr>
          <p:cNvPr id="47" name="Text Placeholder 46">
            <a:extLst>
              <a:ext uri="{FF2B5EF4-FFF2-40B4-BE49-F238E27FC236}">
                <a16:creationId xmlns:a16="http://schemas.microsoft.com/office/drawing/2014/main" id="{E01E32AB-A365-4541-A8CA-A0E07FE099F1}"/>
              </a:ext>
            </a:extLst>
          </p:cNvPr>
          <p:cNvSpPr>
            <a:spLocks noGrp="1"/>
          </p:cNvSpPr>
          <p:nvPr>
            <p:ph type="body" sz="quarter" idx="35"/>
          </p:nvPr>
        </p:nvSpPr>
        <p:spPr/>
        <p:txBody>
          <a:bodyPr/>
          <a:lstStyle/>
          <a:p>
            <a:r>
              <a:rPr lang="en-GB" dirty="0"/>
              <a:t>Chubb Cyber</a:t>
            </a:r>
          </a:p>
          <a:p>
            <a:pPr lvl="1"/>
            <a:r>
              <a:rPr lang="en-GB" dirty="0"/>
              <a:t>Alert</a:t>
            </a:r>
            <a:r>
              <a:rPr lang="en-GB" baseline="30000" dirty="0"/>
              <a:t>TM</a:t>
            </a:r>
            <a:r>
              <a:rPr lang="en-GB" dirty="0"/>
              <a:t> app</a:t>
            </a:r>
          </a:p>
        </p:txBody>
      </p:sp>
      <p:sp>
        <p:nvSpPr>
          <p:cNvPr id="48" name="Text Placeholder 47">
            <a:extLst>
              <a:ext uri="{FF2B5EF4-FFF2-40B4-BE49-F238E27FC236}">
                <a16:creationId xmlns:a16="http://schemas.microsoft.com/office/drawing/2014/main" id="{BE6F4D56-C80B-C645-AF1B-E35D568C2627}"/>
              </a:ext>
            </a:extLst>
          </p:cNvPr>
          <p:cNvSpPr>
            <a:spLocks noGrp="1"/>
          </p:cNvSpPr>
          <p:nvPr>
            <p:ph type="body" sz="quarter" idx="36"/>
          </p:nvPr>
        </p:nvSpPr>
        <p:spPr/>
        <p:txBody>
          <a:bodyPr/>
          <a:lstStyle/>
          <a:p>
            <a:r>
              <a:rPr lang="en-GB" dirty="0"/>
              <a:t>Incident</a:t>
            </a:r>
          </a:p>
          <a:p>
            <a:pPr lvl="1"/>
            <a:r>
              <a:rPr lang="en-GB" dirty="0"/>
              <a:t>Response Coach</a:t>
            </a:r>
          </a:p>
        </p:txBody>
      </p:sp>
      <p:sp>
        <p:nvSpPr>
          <p:cNvPr id="49" name="Text Placeholder 48">
            <a:extLst>
              <a:ext uri="{FF2B5EF4-FFF2-40B4-BE49-F238E27FC236}">
                <a16:creationId xmlns:a16="http://schemas.microsoft.com/office/drawing/2014/main" id="{94ECA5D9-BB5F-3948-80C4-0C32FCEC9678}"/>
              </a:ext>
            </a:extLst>
          </p:cNvPr>
          <p:cNvSpPr>
            <a:spLocks noGrp="1"/>
          </p:cNvSpPr>
          <p:nvPr>
            <p:ph type="body" sz="quarter" idx="37"/>
          </p:nvPr>
        </p:nvSpPr>
        <p:spPr/>
        <p:txBody>
          <a:bodyPr/>
          <a:lstStyle/>
          <a:p>
            <a:r>
              <a:rPr lang="en-GB" dirty="0"/>
              <a:t>Incident</a:t>
            </a:r>
          </a:p>
          <a:p>
            <a:pPr lvl="1"/>
            <a:r>
              <a:rPr lang="en-GB" dirty="0"/>
              <a:t>Response Team</a:t>
            </a:r>
          </a:p>
        </p:txBody>
      </p:sp>
    </p:spTree>
    <p:extLst>
      <p:ext uri="{BB962C8B-B14F-4D97-AF65-F5344CB8AC3E}">
        <p14:creationId xmlns:p14="http://schemas.microsoft.com/office/powerpoint/2010/main" val="338138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7">
      <a:dk1>
        <a:srgbClr val="4B4E53"/>
      </a:dk1>
      <a:lt1>
        <a:srgbClr val="FFFFFF"/>
      </a:lt1>
      <a:dk2>
        <a:srgbClr val="AFAFAF"/>
      </a:dk2>
      <a:lt2>
        <a:srgbClr val="6E27C5"/>
      </a:lt2>
      <a:accent1>
        <a:srgbClr val="6D27C4"/>
      </a:accent1>
      <a:accent2>
        <a:srgbClr val="78CB00"/>
      </a:accent2>
      <a:accent3>
        <a:srgbClr val="150F96"/>
      </a:accent3>
      <a:accent4>
        <a:srgbClr val="01C1D6"/>
      </a:accent4>
      <a:accent5>
        <a:srgbClr val="D7D7D7"/>
      </a:accent5>
      <a:accent6>
        <a:srgbClr val="EBEBEB"/>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100" dirty="0">
            <a:latin typeface="Chubb Publico Medium" panose="02040502060504060203" pitchFamily="18"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3720</TotalTime>
  <Words>3553</Words>
  <Application>Microsoft Office PowerPoint</Application>
  <PresentationFormat>On-screen Show (16:9)</PresentationFormat>
  <Paragraphs>379</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Chan</dc:creator>
  <cp:lastModifiedBy>Montgomery, Leah M</cp:lastModifiedBy>
  <cp:revision>567</cp:revision>
  <cp:lastPrinted>2019-06-12T10:22:18Z</cp:lastPrinted>
  <dcterms:created xsi:type="dcterms:W3CDTF">2019-06-11T12:14:37Z</dcterms:created>
  <dcterms:modified xsi:type="dcterms:W3CDTF">2024-03-01T21:05:34Z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c11b088-3f42-44d0-a854-e5bf7348cf6a_Enabled">
    <vt:lpwstr>true</vt:lpwstr>
  </property>
  <property fmtid="{D5CDD505-2E9C-101B-9397-08002B2CF9AE}" pid="3" name="MSIP_Label_1c11b088-3f42-44d0-a854-e5bf7348cf6a_SetDate">
    <vt:lpwstr>2022-10-06T13:30:51Z</vt:lpwstr>
  </property>
  <property fmtid="{D5CDD505-2E9C-101B-9397-08002B2CF9AE}" pid="4" name="MSIP_Label_1c11b088-3f42-44d0-a854-e5bf7348cf6a_Method">
    <vt:lpwstr>Standard</vt:lpwstr>
  </property>
  <property fmtid="{D5CDD505-2E9C-101B-9397-08002B2CF9AE}" pid="5" name="MSIP_Label_1c11b088-3f42-44d0-a854-e5bf7348cf6a_Name">
    <vt:lpwstr>Yellow Data - NA</vt:lpwstr>
  </property>
  <property fmtid="{D5CDD505-2E9C-101B-9397-08002B2CF9AE}" pid="6" name="MSIP_Label_1c11b088-3f42-44d0-a854-e5bf7348cf6a_SiteId">
    <vt:lpwstr>fffcdc91-d561-4287-aebc-78d2466eec29</vt:lpwstr>
  </property>
  <property fmtid="{D5CDD505-2E9C-101B-9397-08002B2CF9AE}" pid="7" name="MSIP_Label_1c11b088-3f42-44d0-a854-e5bf7348cf6a_ActionId">
    <vt:lpwstr>c6f97557-b0ad-4471-bf52-0c61acc9efee</vt:lpwstr>
  </property>
  <property fmtid="{D5CDD505-2E9C-101B-9397-08002B2CF9AE}" pid="8" name="MSIP_Label_1c11b088-3f42-44d0-a854-e5bf7348cf6a_ContentBits">
    <vt:lpwstr>0</vt:lpwstr>
  </property>
</Properties>
</file>